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80" r:id="rId1"/>
  </p:sldMasterIdLst>
  <p:notesMasterIdLst>
    <p:notesMasterId r:id="rId121"/>
  </p:notesMasterIdLst>
  <p:sldIdLst>
    <p:sldId id="381" r:id="rId2"/>
    <p:sldId id="343" r:id="rId3"/>
    <p:sldId id="437" r:id="rId4"/>
    <p:sldId id="347" r:id="rId5"/>
    <p:sldId id="383" r:id="rId6"/>
    <p:sldId id="348" r:id="rId7"/>
    <p:sldId id="384" r:id="rId8"/>
    <p:sldId id="274" r:id="rId9"/>
    <p:sldId id="463" r:id="rId10"/>
    <p:sldId id="435" r:id="rId11"/>
    <p:sldId id="399" r:id="rId12"/>
    <p:sldId id="422" r:id="rId13"/>
    <p:sldId id="344" r:id="rId14"/>
    <p:sldId id="436" r:id="rId15"/>
    <p:sldId id="438" r:id="rId16"/>
    <p:sldId id="441" r:id="rId17"/>
    <p:sldId id="443" r:id="rId18"/>
    <p:sldId id="425" r:id="rId19"/>
    <p:sldId id="375" r:id="rId20"/>
    <p:sldId id="333" r:id="rId21"/>
    <p:sldId id="392" r:id="rId22"/>
    <p:sldId id="376" r:id="rId23"/>
    <p:sldId id="403" r:id="rId24"/>
    <p:sldId id="400" r:id="rId25"/>
    <p:sldId id="404" r:id="rId26"/>
    <p:sldId id="405" r:id="rId27"/>
    <p:sldId id="406" r:id="rId28"/>
    <p:sldId id="447" r:id="rId29"/>
    <p:sldId id="464" r:id="rId30"/>
    <p:sldId id="445" r:id="rId31"/>
    <p:sldId id="448" r:id="rId32"/>
    <p:sldId id="377" r:id="rId33"/>
    <p:sldId id="449" r:id="rId34"/>
    <p:sldId id="461" r:id="rId35"/>
    <p:sldId id="450" r:id="rId36"/>
    <p:sldId id="462" r:id="rId37"/>
    <p:sldId id="277" r:id="rId38"/>
    <p:sldId id="280" r:id="rId39"/>
    <p:sldId id="429" r:id="rId40"/>
    <p:sldId id="430" r:id="rId41"/>
    <p:sldId id="454" r:id="rId42"/>
    <p:sldId id="431" r:id="rId43"/>
    <p:sldId id="433" r:id="rId44"/>
    <p:sldId id="434" r:id="rId45"/>
    <p:sldId id="291" r:id="rId46"/>
    <p:sldId id="353" r:id="rId47"/>
    <p:sldId id="268" r:id="rId48"/>
    <p:sldId id="355" r:id="rId49"/>
    <p:sldId id="356" r:id="rId50"/>
    <p:sldId id="357" r:id="rId51"/>
    <p:sldId id="358" r:id="rId52"/>
    <p:sldId id="387" r:id="rId53"/>
    <p:sldId id="286" r:id="rId54"/>
    <p:sldId id="359" r:id="rId55"/>
    <p:sldId id="350" r:id="rId56"/>
    <p:sldId id="351" r:id="rId57"/>
    <p:sldId id="352" r:id="rId58"/>
    <p:sldId id="305" r:id="rId59"/>
    <p:sldId id="421" r:id="rId60"/>
    <p:sldId id="427" r:id="rId61"/>
    <p:sldId id="334" r:id="rId62"/>
    <p:sldId id="335" r:id="rId63"/>
    <p:sldId id="336" r:id="rId64"/>
    <p:sldId id="337" r:id="rId65"/>
    <p:sldId id="338" r:id="rId66"/>
    <p:sldId id="339" r:id="rId67"/>
    <p:sldId id="365" r:id="rId68"/>
    <p:sldId id="391" r:id="rId69"/>
    <p:sldId id="363" r:id="rId70"/>
    <p:sldId id="340" r:id="rId71"/>
    <p:sldId id="362" r:id="rId72"/>
    <p:sldId id="364" r:id="rId73"/>
    <p:sldId id="370" r:id="rId74"/>
    <p:sldId id="379" r:id="rId75"/>
    <p:sldId id="304" r:id="rId76"/>
    <p:sldId id="306" r:id="rId77"/>
    <p:sldId id="428" r:id="rId78"/>
    <p:sldId id="278" r:id="rId79"/>
    <p:sldId id="258" r:id="rId80"/>
    <p:sldId id="264" r:id="rId81"/>
    <p:sldId id="453" r:id="rId82"/>
    <p:sldId id="452" r:id="rId83"/>
    <p:sldId id="455" r:id="rId84"/>
    <p:sldId id="260" r:id="rId85"/>
    <p:sldId id="259" r:id="rId86"/>
    <p:sldId id="395" r:id="rId87"/>
    <p:sldId id="396" r:id="rId88"/>
    <p:sldId id="398" r:id="rId89"/>
    <p:sldId id="310" r:id="rId90"/>
    <p:sldId id="373" r:id="rId91"/>
    <p:sldId id="262" r:id="rId92"/>
    <p:sldId id="311" r:id="rId93"/>
    <p:sldId id="367" r:id="rId94"/>
    <p:sldId id="368" r:id="rId95"/>
    <p:sldId id="369" r:id="rId96"/>
    <p:sldId id="314" r:id="rId97"/>
    <p:sldId id="315" r:id="rId98"/>
    <p:sldId id="380" r:id="rId99"/>
    <p:sldId id="318" r:id="rId100"/>
    <p:sldId id="319" r:id="rId101"/>
    <p:sldId id="320" r:id="rId102"/>
    <p:sldId id="322" r:id="rId103"/>
    <p:sldId id="321" r:id="rId104"/>
    <p:sldId id="324" r:id="rId105"/>
    <p:sldId id="378" r:id="rId106"/>
    <p:sldId id="456" r:id="rId107"/>
    <p:sldId id="459" r:id="rId108"/>
    <p:sldId id="394" r:id="rId109"/>
    <p:sldId id="458" r:id="rId110"/>
    <p:sldId id="460" r:id="rId111"/>
    <p:sldId id="451" r:id="rId112"/>
    <p:sldId id="371" r:id="rId113"/>
    <p:sldId id="372" r:id="rId114"/>
    <p:sldId id="426" r:id="rId115"/>
    <p:sldId id="408" r:id="rId116"/>
    <p:sldId id="293" r:id="rId117"/>
    <p:sldId id="292" r:id="rId118"/>
    <p:sldId id="397" r:id="rId119"/>
    <p:sldId id="317" r:id="rId1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170F843-559E-B84C-91E4-4A3F11B35865}">
          <p14:sldIdLst>
            <p14:sldId id="381"/>
            <p14:sldId id="343"/>
            <p14:sldId id="437"/>
            <p14:sldId id="347"/>
            <p14:sldId id="383"/>
            <p14:sldId id="348"/>
            <p14:sldId id="384"/>
            <p14:sldId id="274"/>
            <p14:sldId id="463"/>
            <p14:sldId id="435"/>
            <p14:sldId id="399"/>
            <p14:sldId id="422"/>
            <p14:sldId id="344"/>
            <p14:sldId id="436"/>
            <p14:sldId id="438"/>
            <p14:sldId id="441"/>
            <p14:sldId id="443"/>
            <p14:sldId id="425"/>
          </p14:sldIdLst>
        </p14:section>
        <p14:section name="Creativity" id="{F8B06FFD-5E13-214D-8393-ECF275EA7F7E}">
          <p14:sldIdLst>
            <p14:sldId id="375"/>
            <p14:sldId id="333"/>
            <p14:sldId id="392"/>
            <p14:sldId id="376"/>
            <p14:sldId id="403"/>
            <p14:sldId id="400"/>
            <p14:sldId id="404"/>
            <p14:sldId id="405"/>
            <p14:sldId id="406"/>
            <p14:sldId id="447"/>
            <p14:sldId id="464"/>
            <p14:sldId id="445"/>
            <p14:sldId id="448"/>
            <p14:sldId id="377"/>
            <p14:sldId id="449"/>
            <p14:sldId id="461"/>
            <p14:sldId id="450"/>
            <p14:sldId id="462"/>
          </p14:sldIdLst>
        </p14:section>
        <p14:section name="Detection" id="{96127DEE-5AEF-0140-9F8D-B13943F142B0}">
          <p14:sldIdLst>
            <p14:sldId id="277"/>
            <p14:sldId id="280"/>
            <p14:sldId id="429"/>
            <p14:sldId id="430"/>
            <p14:sldId id="454"/>
            <p14:sldId id="431"/>
            <p14:sldId id="433"/>
            <p14:sldId id="434"/>
            <p14:sldId id="291"/>
            <p14:sldId id="353"/>
            <p14:sldId id="268"/>
            <p14:sldId id="355"/>
            <p14:sldId id="356"/>
            <p14:sldId id="357"/>
            <p14:sldId id="358"/>
            <p14:sldId id="387"/>
            <p14:sldId id="286"/>
            <p14:sldId id="359"/>
            <p14:sldId id="350"/>
            <p14:sldId id="351"/>
            <p14:sldId id="352"/>
            <p14:sldId id="305"/>
            <p14:sldId id="421"/>
            <p14:sldId id="427"/>
            <p14:sldId id="334"/>
            <p14:sldId id="335"/>
            <p14:sldId id="336"/>
            <p14:sldId id="337"/>
            <p14:sldId id="338"/>
            <p14:sldId id="339"/>
            <p14:sldId id="365"/>
            <p14:sldId id="391"/>
            <p14:sldId id="363"/>
            <p14:sldId id="340"/>
            <p14:sldId id="362"/>
            <p14:sldId id="364"/>
            <p14:sldId id="370"/>
            <p14:sldId id="379"/>
            <p14:sldId id="304"/>
            <p14:sldId id="306"/>
            <p14:sldId id="428"/>
          </p14:sldIdLst>
        </p14:section>
        <p14:section name="Memorization" id="{591AAE97-21F2-5C40-8EC4-17860DC02DA5}">
          <p14:sldIdLst>
            <p14:sldId id="278"/>
            <p14:sldId id="258"/>
            <p14:sldId id="264"/>
            <p14:sldId id="453"/>
            <p14:sldId id="452"/>
            <p14:sldId id="455"/>
            <p14:sldId id="260"/>
            <p14:sldId id="259"/>
            <p14:sldId id="395"/>
            <p14:sldId id="396"/>
            <p14:sldId id="398"/>
            <p14:sldId id="310"/>
            <p14:sldId id="373"/>
            <p14:sldId id="262"/>
            <p14:sldId id="311"/>
            <p14:sldId id="367"/>
            <p14:sldId id="368"/>
            <p14:sldId id="369"/>
            <p14:sldId id="314"/>
            <p14:sldId id="315"/>
            <p14:sldId id="380"/>
            <p14:sldId id="318"/>
            <p14:sldId id="319"/>
            <p14:sldId id="320"/>
            <p14:sldId id="322"/>
            <p14:sldId id="321"/>
            <p14:sldId id="324"/>
          </p14:sldIdLst>
        </p14:section>
        <p14:section name="Conclusion" id="{2C6C0135-89AF-D245-9310-E65279471FDA}">
          <p14:sldIdLst>
            <p14:sldId id="378"/>
            <p14:sldId id="456"/>
            <p14:sldId id="459"/>
            <p14:sldId id="394"/>
            <p14:sldId id="458"/>
            <p14:sldId id="460"/>
            <p14:sldId id="451"/>
            <p14:sldId id="371"/>
            <p14:sldId id="372"/>
            <p14:sldId id="426"/>
            <p14:sldId id="408"/>
            <p14:sldId id="293"/>
            <p14:sldId id="292"/>
            <p14:sldId id="397"/>
            <p14:sldId id="31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859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08" autoAdjust="0"/>
    <p:restoredTop sz="62313" autoAdjust="0"/>
  </p:normalViewPr>
  <p:slideViewPr>
    <p:cSldViewPr snapToGrid="0" snapToObjects="1">
      <p:cViewPr varScale="1">
        <p:scale>
          <a:sx n="77" d="100"/>
          <a:sy n="77" d="100"/>
        </p:scale>
        <p:origin x="2520" y="184"/>
      </p:cViewPr>
      <p:guideLst/>
    </p:cSldViewPr>
  </p:slideViewPr>
  <p:notesTextViewPr>
    <p:cViewPr>
      <p:scale>
        <a:sx n="110" d="100"/>
        <a:sy n="11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oleObject" Target="file:////Users/daphne/Downloads/memorization_bargraph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daphne/Downloads/memorization_bargraph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dei\Documents\presentations\memorization_bargraph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dei\Documents\presentations\memorization_bargraphs.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500" b="0" i="0" u="none" strike="noStrike" kern="1200" spc="0" baseline="0">
                <a:solidFill>
                  <a:schemeClr val="tx1"/>
                </a:solidFill>
                <a:latin typeface="+mn-lt"/>
                <a:ea typeface="+mn-ea"/>
                <a:cs typeface="+mn-cs"/>
              </a:defRPr>
            </a:pPr>
            <a:r>
              <a:rPr lang="en-US" sz="1500">
                <a:solidFill>
                  <a:schemeClr val="tx1"/>
                </a:solidFill>
              </a:rPr>
              <a:t>Fraction of </a:t>
            </a:r>
            <a:r>
              <a:rPr lang="en-US" sz="1500" b="1" baseline="0">
                <a:solidFill>
                  <a:schemeClr val="tx1"/>
                </a:solidFill>
              </a:rPr>
              <a:t>Examples</a:t>
            </a:r>
            <a:r>
              <a:rPr lang="en-US" sz="1500" baseline="0">
                <a:solidFill>
                  <a:schemeClr val="tx1"/>
                </a:solidFill>
              </a:rPr>
              <a:t> Deleted with </a:t>
            </a:r>
            <a:r>
              <a:rPr lang="en-US" sz="1500" b="0" i="0" u="none" strike="noStrike" baseline="0">
                <a:effectLst/>
              </a:rPr>
              <a:t>NearDup</a:t>
            </a:r>
            <a:r>
              <a:rPr lang="en-US" sz="1500" b="0" i="0" u="none" strike="noStrike" baseline="0"/>
              <a:t> </a:t>
            </a:r>
            <a:endParaRPr lang="en-US" sz="1500">
              <a:solidFill>
                <a:schemeClr val="tx1"/>
              </a:solidFill>
            </a:endParaRPr>
          </a:p>
        </c:rich>
      </c:tx>
      <c:overlay val="0"/>
      <c:spPr>
        <a:noFill/>
        <a:ln>
          <a:noFill/>
        </a:ln>
        <a:effectLst/>
      </c:spPr>
      <c:txPr>
        <a:bodyPr rot="0" spcFirstLastPara="1" vertOverflow="ellipsis" vert="horz" wrap="square" anchor="ctr" anchorCtr="1"/>
        <a:lstStyle/>
        <a:p>
          <a:pPr>
            <a:defRPr sz="1500" b="0" i="0" u="none" strike="noStrike" kern="1200" spc="0" baseline="0">
              <a:solidFill>
                <a:schemeClr val="tx1"/>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Sheet1!$I$54:$I$55</c:f>
              <c:strCache>
                <c:ptCount val="2"/>
                <c:pt idx="0">
                  <c:v>Validation Set</c:v>
                </c:pt>
                <c:pt idx="1">
                  <c:v>Train Set</c:v>
                </c:pt>
              </c:strCache>
            </c:strRef>
          </c:cat>
          <c:val>
            <c:numRef>
              <c:f>Sheet1!$J$54:$J$55</c:f>
              <c:numCache>
                <c:formatCode>General</c:formatCode>
                <c:ptCount val="2"/>
                <c:pt idx="0">
                  <c:v>3.04E-2</c:v>
                </c:pt>
                <c:pt idx="1">
                  <c:v>6.1899999999999997E-2</c:v>
                </c:pt>
              </c:numCache>
            </c:numRef>
          </c:val>
          <c:extLst>
            <c:ext xmlns:c16="http://schemas.microsoft.com/office/drawing/2014/chart" uri="{C3380CC4-5D6E-409C-BE32-E72D297353CC}">
              <c16:uniqueId val="{00000000-332C-8249-B093-8CF4EB141F2A}"/>
            </c:ext>
          </c:extLst>
        </c:ser>
        <c:dLbls>
          <c:showLegendKey val="0"/>
          <c:showVal val="0"/>
          <c:showCatName val="0"/>
          <c:showSerName val="0"/>
          <c:showPercent val="0"/>
          <c:showBubbleSize val="0"/>
        </c:dLbls>
        <c:gapWidth val="182"/>
        <c:axId val="233163695"/>
        <c:axId val="1943275664"/>
      </c:barChart>
      <c:catAx>
        <c:axId val="23316369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943275664"/>
        <c:crosses val="autoZero"/>
        <c:auto val="1"/>
        <c:lblAlgn val="ctr"/>
        <c:lblOffset val="100"/>
        <c:noMultiLvlLbl val="0"/>
      </c:catAx>
      <c:valAx>
        <c:axId val="1943275664"/>
        <c:scaling>
          <c:orientation val="minMax"/>
          <c:max val="8.0000000000000016E-2"/>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23316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500" b="0" i="0" u="none" strike="noStrike" kern="1200" spc="0" baseline="0">
                <a:solidFill>
                  <a:schemeClr val="tx1"/>
                </a:solidFill>
                <a:latin typeface="+mn-lt"/>
                <a:ea typeface="+mn-ea"/>
                <a:cs typeface="+mn-cs"/>
              </a:defRPr>
            </a:pPr>
            <a:r>
              <a:rPr lang="en-US" sz="1500">
                <a:solidFill>
                  <a:schemeClr val="tx1"/>
                </a:solidFill>
              </a:rPr>
              <a:t>Fraction of </a:t>
            </a:r>
            <a:r>
              <a:rPr lang="en-US" sz="1500" b="1">
                <a:solidFill>
                  <a:schemeClr val="tx1"/>
                </a:solidFill>
              </a:rPr>
              <a:t>Tokens</a:t>
            </a:r>
            <a:r>
              <a:rPr lang="en-US" sz="1500">
                <a:solidFill>
                  <a:schemeClr val="tx1"/>
                </a:solidFill>
              </a:rPr>
              <a:t> Deleted with </a:t>
            </a:r>
            <a:r>
              <a:rPr lang="en-US" sz="1500" b="0" i="0" u="none" strike="noStrike" baseline="0">
                <a:effectLst/>
              </a:rPr>
              <a:t>ExactSubstr</a:t>
            </a:r>
            <a:r>
              <a:rPr lang="en-US" sz="1500" b="0" i="0" u="none" strike="noStrike" baseline="0"/>
              <a:t> </a:t>
            </a:r>
            <a:endParaRPr lang="en-US" sz="1500">
              <a:solidFill>
                <a:schemeClr val="tx1"/>
              </a:solidFill>
            </a:endParaRPr>
          </a:p>
        </c:rich>
      </c:tx>
      <c:overlay val="0"/>
      <c:spPr>
        <a:noFill/>
        <a:ln>
          <a:noFill/>
        </a:ln>
        <a:effectLst/>
      </c:spPr>
      <c:txPr>
        <a:bodyPr rot="0" spcFirstLastPara="1" vertOverflow="ellipsis" vert="horz" wrap="square" anchor="ctr" anchorCtr="1"/>
        <a:lstStyle/>
        <a:p>
          <a:pPr>
            <a:defRPr sz="1500" b="0" i="0" u="none" strike="noStrike" kern="1200" spc="0" baseline="0">
              <a:solidFill>
                <a:schemeClr val="tx1"/>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Sheet1!$M$54:$M$55</c:f>
              <c:strCache>
                <c:ptCount val="2"/>
                <c:pt idx="0">
                  <c:v>Validation set</c:v>
                </c:pt>
                <c:pt idx="1">
                  <c:v>Train set</c:v>
                </c:pt>
              </c:strCache>
            </c:strRef>
          </c:cat>
          <c:val>
            <c:numRef>
              <c:f>Sheet1!$N$54:$N$55</c:f>
              <c:numCache>
                <c:formatCode>General</c:formatCode>
                <c:ptCount val="2"/>
                <c:pt idx="0">
                  <c:v>7.1800000000000003E-2</c:v>
                </c:pt>
                <c:pt idx="1">
                  <c:v>2.1299999999999999E-2</c:v>
                </c:pt>
              </c:numCache>
            </c:numRef>
          </c:val>
          <c:extLst>
            <c:ext xmlns:c16="http://schemas.microsoft.com/office/drawing/2014/chart" uri="{C3380CC4-5D6E-409C-BE32-E72D297353CC}">
              <c16:uniqueId val="{00000000-607F-4140-B629-0CB401BF5CBC}"/>
            </c:ext>
          </c:extLst>
        </c:ser>
        <c:dLbls>
          <c:dLblPos val="outEnd"/>
          <c:showLegendKey val="0"/>
          <c:showVal val="1"/>
          <c:showCatName val="0"/>
          <c:showSerName val="0"/>
          <c:showPercent val="0"/>
          <c:showBubbleSize val="0"/>
        </c:dLbls>
        <c:gapWidth val="182"/>
        <c:axId val="233163695"/>
        <c:axId val="1943275664"/>
      </c:barChart>
      <c:catAx>
        <c:axId val="23316369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943275664"/>
        <c:crosses val="autoZero"/>
        <c:auto val="1"/>
        <c:lblAlgn val="ctr"/>
        <c:lblOffset val="100"/>
        <c:noMultiLvlLbl val="0"/>
      </c:catAx>
      <c:valAx>
        <c:axId val="1943275664"/>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2331636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NearDup Deduplication of C4 Dataset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dPt>
            <c:idx val="0"/>
            <c:invertIfNegative val="0"/>
            <c:bubble3D val="0"/>
            <c:spPr>
              <a:solidFill>
                <a:schemeClr val="accent6"/>
              </a:solidFill>
              <a:ln>
                <a:noFill/>
              </a:ln>
              <a:effectLst/>
            </c:spPr>
            <c:extLst>
              <c:ext xmlns:c16="http://schemas.microsoft.com/office/drawing/2014/chart" uri="{C3380CC4-5D6E-409C-BE32-E72D297353CC}">
                <c16:uniqueId val="{00000001-63A2-0942-87F8-B8165B4016D4}"/>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63A2-0942-87F8-B8165B4016D4}"/>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Sheet1!$I$31:$I$33</c:f>
              <c:strCache>
                <c:ptCount val="3"/>
                <c:pt idx="0">
                  <c:v>valid examples
with dup in train</c:v>
                </c:pt>
                <c:pt idx="1">
                  <c:v>train examples
with dup in valid</c:v>
                </c:pt>
                <c:pt idx="2">
                  <c:v>train examples
with dup in train</c:v>
                </c:pt>
              </c:strCache>
            </c:strRef>
          </c:cat>
          <c:val>
            <c:numRef>
              <c:f>Sheet1!$J$31:$J$33</c:f>
              <c:numCache>
                <c:formatCode>General</c:formatCode>
                <c:ptCount val="3"/>
                <c:pt idx="0">
                  <c:v>3.04</c:v>
                </c:pt>
                <c:pt idx="1">
                  <c:v>1.59</c:v>
                </c:pt>
                <c:pt idx="2">
                  <c:v>4.5999999999999996</c:v>
                </c:pt>
              </c:numCache>
            </c:numRef>
          </c:val>
          <c:extLst>
            <c:ext xmlns:c16="http://schemas.microsoft.com/office/drawing/2014/chart" uri="{C3380CC4-5D6E-409C-BE32-E72D297353CC}">
              <c16:uniqueId val="{00000004-63A2-0942-87F8-B8165B4016D4}"/>
            </c:ext>
          </c:extLst>
        </c:ser>
        <c:dLbls>
          <c:dLblPos val="outEnd"/>
          <c:showLegendKey val="0"/>
          <c:showVal val="1"/>
          <c:showCatName val="0"/>
          <c:showSerName val="0"/>
          <c:showPercent val="0"/>
          <c:showBubbleSize val="0"/>
        </c:dLbls>
        <c:gapWidth val="219"/>
        <c:axId val="1536389103"/>
        <c:axId val="1532638879"/>
      </c:barChart>
      <c:catAx>
        <c:axId val="153638910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crossAx val="1532638879"/>
        <c:crosses val="autoZero"/>
        <c:auto val="1"/>
        <c:lblAlgn val="ctr"/>
        <c:lblOffset val="100"/>
        <c:noMultiLvlLbl val="0"/>
      </c:catAx>
      <c:valAx>
        <c:axId val="153263887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r>
                  <a:rPr lang="en-US" sz="1100">
                    <a:solidFill>
                      <a:schemeClr val="tx1"/>
                    </a:solidFill>
                  </a:rPr>
                  <a:t>% examples</a:t>
                </a:r>
              </a:p>
            </c:rich>
          </c:tx>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363891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ExactSubtr Deduplication of C4 Dataset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dPt>
            <c:idx val="0"/>
            <c:invertIfNegative val="0"/>
            <c:bubble3D val="0"/>
            <c:spPr>
              <a:solidFill>
                <a:schemeClr val="accent6"/>
              </a:solidFill>
              <a:ln>
                <a:noFill/>
              </a:ln>
              <a:effectLst/>
            </c:spPr>
            <c:extLst>
              <c:ext xmlns:c16="http://schemas.microsoft.com/office/drawing/2014/chart" uri="{C3380CC4-5D6E-409C-BE32-E72D297353CC}">
                <c16:uniqueId val="{00000001-31C9-1243-976E-9BE112733DD6}"/>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31C9-1243-976E-9BE112733DD6}"/>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Sheet1!$M$31:$M$33</c:f>
              <c:strCache>
                <c:ptCount val="3"/>
                <c:pt idx="0">
                  <c:v>valid tokens
with dup in train</c:v>
                </c:pt>
                <c:pt idx="1">
                  <c:v>train tokens
with dup in valid</c:v>
                </c:pt>
                <c:pt idx="2">
                  <c:v>train tokens
with dup in train</c:v>
                </c:pt>
              </c:strCache>
            </c:strRef>
          </c:cat>
          <c:val>
            <c:numRef>
              <c:f>Sheet1!$N$31:$N$33</c:f>
              <c:numCache>
                <c:formatCode>General</c:formatCode>
                <c:ptCount val="3"/>
                <c:pt idx="0">
                  <c:v>7.18</c:v>
                </c:pt>
                <c:pt idx="1">
                  <c:v>0.75</c:v>
                </c:pt>
                <c:pt idx="2">
                  <c:v>1.38</c:v>
                </c:pt>
              </c:numCache>
            </c:numRef>
          </c:val>
          <c:extLst>
            <c:ext xmlns:c16="http://schemas.microsoft.com/office/drawing/2014/chart" uri="{C3380CC4-5D6E-409C-BE32-E72D297353CC}">
              <c16:uniqueId val="{00000004-31C9-1243-976E-9BE112733DD6}"/>
            </c:ext>
          </c:extLst>
        </c:ser>
        <c:dLbls>
          <c:dLblPos val="outEnd"/>
          <c:showLegendKey val="0"/>
          <c:showVal val="1"/>
          <c:showCatName val="0"/>
          <c:showSerName val="0"/>
          <c:showPercent val="0"/>
          <c:showBubbleSize val="0"/>
        </c:dLbls>
        <c:gapWidth val="219"/>
        <c:axId val="1536389103"/>
        <c:axId val="1532638879"/>
      </c:barChart>
      <c:catAx>
        <c:axId val="153638910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crossAx val="1532638879"/>
        <c:crosses val="autoZero"/>
        <c:auto val="1"/>
        <c:lblAlgn val="ctr"/>
        <c:lblOffset val="100"/>
        <c:noMultiLvlLbl val="0"/>
      </c:catAx>
      <c:valAx>
        <c:axId val="153263887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r>
                  <a:rPr lang="en-US" sz="1100">
                    <a:solidFill>
                      <a:schemeClr val="tx1"/>
                    </a:solidFill>
                  </a:rPr>
                  <a:t>% tokens</a:t>
                </a:r>
              </a:p>
            </c:rich>
          </c:tx>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363891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7B8D5B-F04B-7642-8E21-69DB5787332C}" type="datetimeFigureOut">
              <a:rPr lang="en-US" smtClean="0"/>
              <a:t>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B1C332-F7BA-C448-BF48-89331B14B257}" type="slidenum">
              <a:rPr lang="en-US" smtClean="0"/>
              <a:t>‹#›</a:t>
            </a:fld>
            <a:endParaRPr lang="en-US"/>
          </a:p>
        </p:txBody>
      </p:sp>
    </p:spTree>
    <p:extLst>
      <p:ext uri="{BB962C8B-B14F-4D97-AF65-F5344CB8AC3E}">
        <p14:creationId xmlns:p14="http://schemas.microsoft.com/office/powerpoint/2010/main" val="2709348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err="1">
                <a:solidFill>
                  <a:schemeClr val="tx1"/>
                </a:solidFill>
                <a:effectLst/>
                <a:latin typeface="+mn-lt"/>
                <a:ea typeface="+mn-ea"/>
                <a:cs typeface="+mn-cs"/>
              </a:rPr>
              <a:t>Recuyell</a:t>
            </a:r>
            <a:r>
              <a:rPr lang="en-US" sz="1200" b="0" i="1" kern="1200" dirty="0">
                <a:solidFill>
                  <a:schemeClr val="tx1"/>
                </a:solidFill>
                <a:effectLst/>
                <a:latin typeface="+mn-lt"/>
                <a:ea typeface="+mn-ea"/>
                <a:cs typeface="+mn-cs"/>
              </a:rPr>
              <a:t> of the </a:t>
            </a:r>
            <a:r>
              <a:rPr lang="en-US" sz="1200" b="0" i="1" kern="1200" dirty="0" err="1">
                <a:solidFill>
                  <a:schemeClr val="tx1"/>
                </a:solidFill>
                <a:effectLst/>
                <a:latin typeface="+mn-lt"/>
                <a:ea typeface="+mn-ea"/>
                <a:cs typeface="+mn-cs"/>
              </a:rPr>
              <a:t>Historyes</a:t>
            </a:r>
            <a:r>
              <a:rPr lang="en-US" sz="1200" b="0" i="1" kern="1200" dirty="0">
                <a:solidFill>
                  <a:schemeClr val="tx1"/>
                </a:solidFill>
                <a:effectLst/>
                <a:latin typeface="+mn-lt"/>
                <a:ea typeface="+mn-ea"/>
                <a:cs typeface="+mn-cs"/>
              </a:rPr>
              <a:t> of Troye (1464)</a:t>
            </a:r>
            <a:endParaRPr lang="en-US" sz="1200" b="0" i="0" kern="1200" dirty="0">
              <a:solidFill>
                <a:schemeClr val="tx1"/>
              </a:solidFill>
              <a:effectLst/>
              <a:latin typeface="+mn-lt"/>
              <a:ea typeface="+mn-ea"/>
              <a:cs typeface="+mn-cs"/>
            </a:endParaRP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dirty="0"/>
              <a:t>Call out during presentation that I was both a PhD student and at Google.</a:t>
            </a:r>
          </a:p>
          <a:p>
            <a:r>
              <a:rPr lang="en-US" dirty="0"/>
              <a:t>This allowed interested experiments beyond the scope of what is usual in a thesis.</a:t>
            </a:r>
          </a:p>
        </p:txBody>
      </p:sp>
      <p:sp>
        <p:nvSpPr>
          <p:cNvPr id="4" name="Slide Number Placeholder 3"/>
          <p:cNvSpPr>
            <a:spLocks noGrp="1"/>
          </p:cNvSpPr>
          <p:nvPr>
            <p:ph type="sldNum" sz="quarter" idx="5"/>
          </p:nvPr>
        </p:nvSpPr>
        <p:spPr/>
        <p:txBody>
          <a:bodyPr/>
          <a:lstStyle/>
          <a:p>
            <a:fld id="{4CB1C332-F7BA-C448-BF48-89331B14B257}" type="slidenum">
              <a:rPr lang="en-US" smtClean="0"/>
              <a:t>1</a:t>
            </a:fld>
            <a:endParaRPr lang="en-US"/>
          </a:p>
        </p:txBody>
      </p:sp>
    </p:spTree>
    <p:extLst>
      <p:ext uri="{BB962C8B-B14F-4D97-AF65-F5344CB8AC3E}">
        <p14:creationId xmlns:p14="http://schemas.microsoft.com/office/powerpoint/2010/main" val="150141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Fast forward to 2022, and </a:t>
            </a:r>
            <a:r>
              <a:rPr lang="en-US" dirty="0" err="1"/>
              <a:t>OpenAI’s</a:t>
            </a:r>
            <a:r>
              <a:rPr lang="en-US" dirty="0"/>
              <a:t> latest model, GPT-3, is 175B parameters. No longer deemed too dangerous to release, GPT-3 has a public API and is increasingly being incorporated into real-world applications.</a:t>
            </a:r>
          </a:p>
          <a:p>
            <a:r>
              <a:rPr lang="en-US" dirty="0"/>
              <a:t>You’ll even  hear people referring to the old GPT-2 as small.</a:t>
            </a:r>
          </a:p>
          <a:p>
            <a:endParaRPr lang="en-US" dirty="0"/>
          </a:p>
          <a:p>
            <a:r>
              <a:rPr lang="en-US" dirty="0"/>
              <a:t>It is also worth noting that the biggest models tend to be inaccessible.</a:t>
            </a:r>
          </a:p>
          <a:p>
            <a:endParaRPr lang="en-US" dirty="0"/>
          </a:p>
          <a:p>
            <a:r>
              <a:rPr lang="en-US" dirty="0" err="1"/>
              <a:t>PaLM</a:t>
            </a:r>
            <a:r>
              <a:rPr lang="en-US" dirty="0"/>
              <a:t> 540B parameters.</a:t>
            </a:r>
          </a:p>
          <a:p>
            <a:endParaRPr lang="en-US" dirty="0"/>
          </a:p>
        </p:txBody>
      </p:sp>
      <p:sp>
        <p:nvSpPr>
          <p:cNvPr id="4" name="Slide Number Placeholder 3"/>
          <p:cNvSpPr>
            <a:spLocks noGrp="1"/>
          </p:cNvSpPr>
          <p:nvPr>
            <p:ph type="sldNum" sz="quarter" idx="5"/>
          </p:nvPr>
        </p:nvSpPr>
        <p:spPr/>
        <p:txBody>
          <a:bodyPr/>
          <a:lstStyle/>
          <a:p>
            <a:fld id="{4CB1C332-F7BA-C448-BF48-89331B14B257}" type="slidenum">
              <a:rPr lang="en-US" smtClean="0"/>
              <a:t>10</a:t>
            </a:fld>
            <a:endParaRPr lang="en-US"/>
          </a:p>
        </p:txBody>
      </p:sp>
    </p:spTree>
    <p:extLst>
      <p:ext uri="{BB962C8B-B14F-4D97-AF65-F5344CB8AC3E}">
        <p14:creationId xmlns:p14="http://schemas.microsoft.com/office/powerpoint/2010/main" val="362905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a:p>
            <a:endParaRPr lang="en-US" sz="1600" dirty="0"/>
          </a:p>
          <a:p>
            <a:r>
              <a:rPr lang="en-US" sz="1600" dirty="0"/>
              <a:t>NEGATIVE</a:t>
            </a:r>
          </a:p>
          <a:p>
            <a:pPr marL="228600" indent="-228600">
              <a:buFont typeface="+mj-lt"/>
              <a:buAutoNum type="arabicPeriod"/>
            </a:pPr>
            <a:r>
              <a:rPr lang="en-US" sz="1600" dirty="0"/>
              <a:t>Training datasets have gotten so big, we don’t really know what’s in them.</a:t>
            </a:r>
          </a:p>
          <a:p>
            <a:pPr marL="685800" lvl="1" indent="-228600">
              <a:buFont typeface="+mj-lt"/>
              <a:buAutoNum type="arabicPeriod"/>
            </a:pPr>
            <a:r>
              <a:rPr lang="en-US" sz="1600" dirty="0"/>
              <a:t>Models trained on biased data could perpetuate biases.</a:t>
            </a:r>
          </a:p>
          <a:p>
            <a:pPr marL="685800" lvl="1" indent="-228600">
              <a:buFont typeface="+mj-lt"/>
              <a:buAutoNum type="arabicPeriod"/>
            </a:pPr>
            <a:r>
              <a:rPr lang="en-US" sz="1600" dirty="0"/>
              <a:t>Train sets also include things like data that is still under copyright or people’s private information.</a:t>
            </a:r>
          </a:p>
          <a:p>
            <a:pPr marL="228600" lvl="0" indent="-228600">
              <a:buFont typeface="+mj-lt"/>
              <a:buAutoNum type="arabicPeriod"/>
            </a:pPr>
            <a:r>
              <a:rPr lang="en-US" sz="1600" dirty="0"/>
              <a:t>Generated text can have negative societal impact.</a:t>
            </a:r>
          </a:p>
          <a:p>
            <a:pPr marL="685800" lvl="1" indent="-228600">
              <a:buFont typeface="+mj-lt"/>
              <a:buAutoNum type="arabicPeriod"/>
            </a:pPr>
            <a:r>
              <a:rPr lang="en-US" sz="1600" dirty="0"/>
              <a:t>Fake news and social media posts could influence elections</a:t>
            </a:r>
          </a:p>
          <a:p>
            <a:pPr marL="685800" lvl="1" indent="-228600">
              <a:buFont typeface="+mj-lt"/>
              <a:buAutoNum type="arabicPeriod"/>
            </a:pPr>
            <a:r>
              <a:rPr lang="en-US" sz="1600" dirty="0"/>
              <a:t>fake product reviews could change consumer </a:t>
            </a:r>
            <a:r>
              <a:rPr lang="en-US" sz="1600" dirty="0" err="1"/>
              <a:t>behaviour</a:t>
            </a:r>
            <a:r>
              <a:rPr lang="en-US" sz="1600" dirty="0"/>
              <a: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600" dirty="0"/>
              <a:t>Models are getting increasingly expensive to train and use, both in terms of dollars and energy usage</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This leads to the question of who gets to control large language models?</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Right now, most of the biggest models have come out of huge industry research labs.</a:t>
            </a:r>
          </a:p>
          <a:p>
            <a:pPr marL="228600" lvl="0" indent="-228600">
              <a:buFont typeface="+mj-lt"/>
              <a:buAutoNum type="arabicPeriod"/>
            </a:pPr>
            <a:endParaRPr lang="en-US" sz="1600" dirty="0"/>
          </a:p>
        </p:txBody>
      </p:sp>
      <p:sp>
        <p:nvSpPr>
          <p:cNvPr id="4" name="Slide Number Placeholder 3"/>
          <p:cNvSpPr>
            <a:spLocks noGrp="1"/>
          </p:cNvSpPr>
          <p:nvPr>
            <p:ph type="sldNum" sz="quarter" idx="5"/>
          </p:nvPr>
        </p:nvSpPr>
        <p:spPr/>
        <p:txBody>
          <a:bodyPr/>
          <a:lstStyle/>
          <a:p>
            <a:fld id="{4CB1C332-F7BA-C448-BF48-89331B14B257}" type="slidenum">
              <a:rPr lang="en-US" smtClean="0"/>
              <a:t>11</a:t>
            </a:fld>
            <a:endParaRPr lang="en-US"/>
          </a:p>
        </p:txBody>
      </p:sp>
    </p:spTree>
    <p:extLst>
      <p:ext uri="{BB962C8B-B14F-4D97-AF65-F5344CB8AC3E}">
        <p14:creationId xmlns:p14="http://schemas.microsoft.com/office/powerpoint/2010/main" val="636381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1C332-F7BA-C448-BF48-89331B14B257}" type="slidenum">
              <a:rPr lang="en-US" smtClean="0"/>
              <a:t>12</a:t>
            </a:fld>
            <a:endParaRPr lang="en-US"/>
          </a:p>
        </p:txBody>
      </p:sp>
    </p:spTree>
    <p:extLst>
      <p:ext uri="{BB962C8B-B14F-4D97-AF65-F5344CB8AC3E}">
        <p14:creationId xmlns:p14="http://schemas.microsoft.com/office/powerpoint/2010/main" val="2736984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Generated text that is pleasing to human readers tends to have significantly more common words in it than text a real human would write.</a:t>
            </a:r>
          </a:p>
          <a:p>
            <a:r>
              <a:rPr lang="en-US" dirty="0"/>
              <a:t>If you revise your generation method to reduce this bias, human readers don’t like the generated text as much.</a:t>
            </a:r>
          </a:p>
          <a:p>
            <a:endParaRPr lang="en-US" dirty="0"/>
          </a:p>
          <a:p>
            <a:r>
              <a:rPr lang="en-US" dirty="0"/>
              <a:t>In the second case, when language models memorize their training data, this can lead to us over-representing the strength of NLG systems by attributing generalization ability to what is actually just memorization ability,=.</a:t>
            </a:r>
          </a:p>
          <a:p>
            <a:endParaRPr lang="en-US" dirty="0"/>
          </a:p>
          <a:p>
            <a:endParaRPr lang="en-US" dirty="0"/>
          </a:p>
        </p:txBody>
      </p:sp>
      <p:sp>
        <p:nvSpPr>
          <p:cNvPr id="4" name="Slide Number Placeholder 3"/>
          <p:cNvSpPr>
            <a:spLocks noGrp="1"/>
          </p:cNvSpPr>
          <p:nvPr>
            <p:ph type="sldNum" sz="quarter" idx="5"/>
          </p:nvPr>
        </p:nvSpPr>
        <p:spPr/>
        <p:txBody>
          <a:bodyPr/>
          <a:lstStyle/>
          <a:p>
            <a:fld id="{4CB1C332-F7BA-C448-BF48-89331B14B257}" type="slidenum">
              <a:rPr lang="en-US" smtClean="0"/>
              <a:t>13</a:t>
            </a:fld>
            <a:endParaRPr lang="en-US"/>
          </a:p>
        </p:txBody>
      </p:sp>
    </p:spTree>
    <p:extLst>
      <p:ext uri="{BB962C8B-B14F-4D97-AF65-F5344CB8AC3E}">
        <p14:creationId xmlns:p14="http://schemas.microsoft.com/office/powerpoint/2010/main" val="3414474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1C332-F7BA-C448-BF48-89331B14B257}" type="slidenum">
              <a:rPr lang="en-US" smtClean="0"/>
              <a:t>14</a:t>
            </a:fld>
            <a:endParaRPr lang="en-US"/>
          </a:p>
        </p:txBody>
      </p:sp>
    </p:spTree>
    <p:extLst>
      <p:ext uri="{BB962C8B-B14F-4D97-AF65-F5344CB8AC3E}">
        <p14:creationId xmlns:p14="http://schemas.microsoft.com/office/powerpoint/2010/main" val="3702315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1C332-F7BA-C448-BF48-89331B14B257}" type="slidenum">
              <a:rPr lang="en-US" smtClean="0"/>
              <a:t>15</a:t>
            </a:fld>
            <a:endParaRPr lang="en-US"/>
          </a:p>
        </p:txBody>
      </p:sp>
    </p:spTree>
    <p:extLst>
      <p:ext uri="{BB962C8B-B14F-4D97-AF65-F5344CB8AC3E}">
        <p14:creationId xmlns:p14="http://schemas.microsoft.com/office/powerpoint/2010/main" val="25925486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1C332-F7BA-C448-BF48-89331B14B257}" type="slidenum">
              <a:rPr lang="en-US" smtClean="0"/>
              <a:t>16</a:t>
            </a:fld>
            <a:endParaRPr lang="en-US"/>
          </a:p>
        </p:txBody>
      </p:sp>
    </p:spTree>
    <p:extLst>
      <p:ext uri="{BB962C8B-B14F-4D97-AF65-F5344CB8AC3E}">
        <p14:creationId xmlns:p14="http://schemas.microsoft.com/office/powerpoint/2010/main" val="42438168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1C332-F7BA-C448-BF48-89331B14B257}" type="slidenum">
              <a:rPr lang="en-US" smtClean="0"/>
              <a:t>17</a:t>
            </a:fld>
            <a:endParaRPr lang="en-US"/>
          </a:p>
        </p:txBody>
      </p:sp>
    </p:spTree>
    <p:extLst>
      <p:ext uri="{BB962C8B-B14F-4D97-AF65-F5344CB8AC3E}">
        <p14:creationId xmlns:p14="http://schemas.microsoft.com/office/powerpoint/2010/main" val="3534168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in early 2020, I did some some non-NLP related research into the privacy considerations around digital contact tracing. I won’t be talking about this line of work in my talk, but I’m happy to chat about later today.</a:t>
            </a:r>
          </a:p>
        </p:txBody>
      </p:sp>
      <p:sp>
        <p:nvSpPr>
          <p:cNvPr id="4" name="Slide Number Placeholder 3"/>
          <p:cNvSpPr>
            <a:spLocks noGrp="1"/>
          </p:cNvSpPr>
          <p:nvPr>
            <p:ph type="sldNum" sz="quarter" idx="5"/>
          </p:nvPr>
        </p:nvSpPr>
        <p:spPr/>
        <p:txBody>
          <a:bodyPr/>
          <a:lstStyle/>
          <a:p>
            <a:fld id="{4CB1C332-F7BA-C448-BF48-89331B14B257}" type="slidenum">
              <a:rPr lang="en-US" smtClean="0"/>
              <a:t>18</a:t>
            </a:fld>
            <a:endParaRPr lang="en-US"/>
          </a:p>
        </p:txBody>
      </p:sp>
    </p:spTree>
    <p:extLst>
      <p:ext uri="{BB962C8B-B14F-4D97-AF65-F5344CB8AC3E}">
        <p14:creationId xmlns:p14="http://schemas.microsoft.com/office/powerpoint/2010/main" val="34891032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Possibly add a pivot slide recapping what we’ve covered so far, and then transitioning to the positive.</a:t>
            </a:r>
          </a:p>
        </p:txBody>
      </p:sp>
      <p:sp>
        <p:nvSpPr>
          <p:cNvPr id="4" name="Slide Number Placeholder 3"/>
          <p:cNvSpPr>
            <a:spLocks noGrp="1"/>
          </p:cNvSpPr>
          <p:nvPr>
            <p:ph type="sldNum" sz="quarter" idx="5"/>
          </p:nvPr>
        </p:nvSpPr>
        <p:spPr/>
        <p:txBody>
          <a:bodyPr/>
          <a:lstStyle/>
          <a:p>
            <a:fld id="{4CB1C332-F7BA-C448-BF48-89331B14B257}" type="slidenum">
              <a:rPr lang="en-US" smtClean="0"/>
              <a:t>19</a:t>
            </a:fld>
            <a:endParaRPr lang="en-US"/>
          </a:p>
        </p:txBody>
      </p:sp>
    </p:spTree>
    <p:extLst>
      <p:ext uri="{BB962C8B-B14F-4D97-AF65-F5344CB8AC3E}">
        <p14:creationId xmlns:p14="http://schemas.microsoft.com/office/powerpoint/2010/main" val="2395631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still far from reaching this goal but it is true that…</a:t>
            </a:r>
          </a:p>
        </p:txBody>
      </p:sp>
      <p:sp>
        <p:nvSpPr>
          <p:cNvPr id="4" name="Slide Number Placeholder 3"/>
          <p:cNvSpPr>
            <a:spLocks noGrp="1"/>
          </p:cNvSpPr>
          <p:nvPr>
            <p:ph type="sldNum" sz="quarter" idx="5"/>
          </p:nvPr>
        </p:nvSpPr>
        <p:spPr/>
        <p:txBody>
          <a:bodyPr/>
          <a:lstStyle/>
          <a:p>
            <a:fld id="{4CB1C332-F7BA-C448-BF48-89331B14B257}" type="slidenum">
              <a:rPr lang="en-US" smtClean="0"/>
              <a:t>2</a:t>
            </a:fld>
            <a:endParaRPr lang="en-US"/>
          </a:p>
        </p:txBody>
      </p:sp>
    </p:spTree>
    <p:extLst>
      <p:ext uri="{BB962C8B-B14F-4D97-AF65-F5344CB8AC3E}">
        <p14:creationId xmlns:p14="http://schemas.microsoft.com/office/powerpoint/2010/main" val="21296383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thus far has been slightly negative, focusing on some of the gotchas of using LMs for generation.</a:t>
            </a:r>
          </a:p>
          <a:p>
            <a:r>
              <a:rPr lang="en-US" dirty="0"/>
              <a:t>However, I also see the potential for language generation models to be useful and transformative.</a:t>
            </a:r>
          </a:p>
          <a:p>
            <a:r>
              <a:rPr lang="en-US" dirty="0"/>
              <a:t>Critically, they ought to be employed to assist rather than replace humans.</a:t>
            </a:r>
          </a:p>
          <a:p>
            <a:endParaRPr lang="en-US" dirty="0"/>
          </a:p>
        </p:txBody>
      </p:sp>
      <p:sp>
        <p:nvSpPr>
          <p:cNvPr id="4" name="Slide Number Placeholder 3"/>
          <p:cNvSpPr>
            <a:spLocks noGrp="1"/>
          </p:cNvSpPr>
          <p:nvPr>
            <p:ph type="sldNum" sz="quarter" idx="5"/>
          </p:nvPr>
        </p:nvSpPr>
        <p:spPr/>
        <p:txBody>
          <a:bodyPr/>
          <a:lstStyle/>
          <a:p>
            <a:fld id="{4CB1C332-F7BA-C448-BF48-89331B14B257}" type="slidenum">
              <a:rPr lang="en-US" smtClean="0"/>
              <a:t>20</a:t>
            </a:fld>
            <a:endParaRPr lang="en-US"/>
          </a:p>
        </p:txBody>
      </p:sp>
    </p:spTree>
    <p:extLst>
      <p:ext uri="{BB962C8B-B14F-4D97-AF65-F5344CB8AC3E}">
        <p14:creationId xmlns:p14="http://schemas.microsoft.com/office/powerpoint/2010/main" val="1545198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Stories are a challenging domain</a:t>
            </a:r>
          </a:p>
          <a:p>
            <a:r>
              <a:rPr lang="en-US" dirty="0"/>
              <a:t>I would argue stories are harder than generating just fact-based Wikipedia-style content.</a:t>
            </a:r>
          </a:p>
          <a:p>
            <a:endParaRPr lang="en-US" dirty="0"/>
          </a:p>
          <a:p>
            <a:pPr>
              <a:lnSpc>
                <a:spcPct val="100000"/>
              </a:lnSpc>
            </a:pPr>
            <a:r>
              <a:rPr lang="en-US" b="1" dirty="0"/>
              <a:t>Mistakes are a liability in fact-based tasks but can be an asset in creative ones.</a:t>
            </a:r>
          </a:p>
          <a:p>
            <a:r>
              <a:rPr lang="en-US" dirty="0"/>
              <a:t>Getting a fact about the world wrong is a real problem in summarization or text simplification. But making up facts about the world could be a great way to give writers ideas.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Creative writers are a great target audience.</a:t>
            </a:r>
          </a:p>
          <a:p>
            <a:r>
              <a:rPr lang="en-US" dirty="0"/>
              <a:t>For the longest time, robots and computers that could speak like and with humans, were the domain of science fiction writers, so it felt to me like science fiction writers are the people I ought to go to ask to assess the progress that’s been made.</a:t>
            </a:r>
          </a:p>
          <a:p>
            <a:endParaRPr lang="en-US" dirty="0"/>
          </a:p>
          <a:p>
            <a:endParaRPr lang="en-US" dirty="0"/>
          </a:p>
        </p:txBody>
      </p:sp>
      <p:sp>
        <p:nvSpPr>
          <p:cNvPr id="4" name="Slide Number Placeholder 3"/>
          <p:cNvSpPr>
            <a:spLocks noGrp="1"/>
          </p:cNvSpPr>
          <p:nvPr>
            <p:ph type="sldNum" sz="quarter" idx="5"/>
          </p:nvPr>
        </p:nvSpPr>
        <p:spPr/>
        <p:txBody>
          <a:bodyPr/>
          <a:lstStyle/>
          <a:p>
            <a:fld id="{4CB1C332-F7BA-C448-BF48-89331B14B257}" type="slidenum">
              <a:rPr lang="en-US" smtClean="0"/>
              <a:t>21</a:t>
            </a:fld>
            <a:endParaRPr lang="en-US"/>
          </a:p>
        </p:txBody>
      </p:sp>
    </p:spTree>
    <p:extLst>
      <p:ext uri="{BB962C8B-B14F-4D97-AF65-F5344CB8AC3E}">
        <p14:creationId xmlns:p14="http://schemas.microsoft.com/office/powerpoint/2010/main" val="23160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a:t>
            </a:r>
            <a:r>
              <a:rPr lang="en-US" dirty="0" err="1"/>
              <a:t>HthbABWE-xw&amp;t</a:t>
            </a:r>
            <a:r>
              <a:rPr lang="en-US" dirty="0"/>
              <a:t>=888081s</a:t>
            </a:r>
          </a:p>
        </p:txBody>
      </p:sp>
      <p:sp>
        <p:nvSpPr>
          <p:cNvPr id="4" name="Slide Number Placeholder 3"/>
          <p:cNvSpPr>
            <a:spLocks noGrp="1"/>
          </p:cNvSpPr>
          <p:nvPr>
            <p:ph type="sldNum" sz="quarter" idx="5"/>
          </p:nvPr>
        </p:nvSpPr>
        <p:spPr/>
        <p:txBody>
          <a:bodyPr/>
          <a:lstStyle/>
          <a:p>
            <a:fld id="{4CB1C332-F7BA-C448-BF48-89331B14B257}" type="slidenum">
              <a:rPr lang="en-US" smtClean="0"/>
              <a:t>22</a:t>
            </a:fld>
            <a:endParaRPr lang="en-US"/>
          </a:p>
        </p:txBody>
      </p:sp>
    </p:spTree>
    <p:extLst>
      <p:ext uri="{BB962C8B-B14F-4D97-AF65-F5344CB8AC3E}">
        <p14:creationId xmlns:p14="http://schemas.microsoft.com/office/powerpoint/2010/main" val="104310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Add easier-to-parse table with some transformations in it.</a:t>
            </a:r>
          </a:p>
        </p:txBody>
      </p:sp>
      <p:sp>
        <p:nvSpPr>
          <p:cNvPr id="4" name="Slide Number Placeholder 3"/>
          <p:cNvSpPr>
            <a:spLocks noGrp="1"/>
          </p:cNvSpPr>
          <p:nvPr>
            <p:ph type="sldNum" sz="quarter" idx="5"/>
          </p:nvPr>
        </p:nvSpPr>
        <p:spPr/>
        <p:txBody>
          <a:bodyPr/>
          <a:lstStyle/>
          <a:p>
            <a:fld id="{4CB1C332-F7BA-C448-BF48-89331B14B257}" type="slidenum">
              <a:rPr lang="en-US" smtClean="0"/>
              <a:t>25</a:t>
            </a:fld>
            <a:endParaRPr lang="en-US"/>
          </a:p>
        </p:txBody>
      </p:sp>
    </p:spTree>
    <p:extLst>
      <p:ext uri="{BB962C8B-B14F-4D97-AF65-F5344CB8AC3E}">
        <p14:creationId xmlns:p14="http://schemas.microsoft.com/office/powerpoint/2010/main" val="12349087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arrive at Grandma's funeral to find thousands of people from around the world also in mourning. You are entirely unaware that Grandma had 16.4m followers on Twitter.</a:t>
            </a:r>
          </a:p>
          <a:p>
            <a:r>
              <a:rPr lang="en-US" dirty="0"/>
              <a:t>All of the `No. 1 Dad' mugs in the world change to show the actual ranking of Dads suddenly.</a:t>
            </a:r>
          </a:p>
          <a:p>
            <a:r>
              <a:rPr lang="en-US" dirty="0"/>
              <a:t>You lost your sight - along with everyone else on Earth - in The Great Blinding. Two years later, without warning, your sight returns. As you look around, you realize that every available wall, floor and surface has been painted with the same message - Don't Tell Them You Can See.</a:t>
            </a:r>
          </a:p>
        </p:txBody>
      </p:sp>
      <p:sp>
        <p:nvSpPr>
          <p:cNvPr id="4" name="Slide Number Placeholder 3"/>
          <p:cNvSpPr>
            <a:spLocks noGrp="1"/>
          </p:cNvSpPr>
          <p:nvPr>
            <p:ph type="sldNum" sz="quarter" idx="5"/>
          </p:nvPr>
        </p:nvSpPr>
        <p:spPr/>
        <p:txBody>
          <a:bodyPr/>
          <a:lstStyle/>
          <a:p>
            <a:fld id="{4CB1C332-F7BA-C448-BF48-89331B14B257}" type="slidenum">
              <a:rPr lang="en-US" smtClean="0"/>
              <a:t>30</a:t>
            </a:fld>
            <a:endParaRPr lang="en-US"/>
          </a:p>
        </p:txBody>
      </p:sp>
    </p:spTree>
    <p:extLst>
      <p:ext uri="{BB962C8B-B14F-4D97-AF65-F5344CB8AC3E}">
        <p14:creationId xmlns:p14="http://schemas.microsoft.com/office/powerpoint/2010/main" val="37803216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updated Wordcraft to include a chatbot interface in addition to the controls from the first version.</a:t>
            </a:r>
          </a:p>
          <a:p>
            <a:endParaRPr lang="en-US" dirty="0"/>
          </a:p>
          <a:p>
            <a:r>
              <a:rPr lang="en-US" dirty="0"/>
              <a:t>We also modified the chatbot to include the text editor contents as part of its conversational history, so that users could reference their story in conversation.</a:t>
            </a:r>
          </a:p>
        </p:txBody>
      </p:sp>
      <p:sp>
        <p:nvSpPr>
          <p:cNvPr id="4" name="Slide Number Placeholder 3"/>
          <p:cNvSpPr>
            <a:spLocks noGrp="1"/>
          </p:cNvSpPr>
          <p:nvPr>
            <p:ph type="sldNum" sz="quarter" idx="5"/>
          </p:nvPr>
        </p:nvSpPr>
        <p:spPr/>
        <p:txBody>
          <a:bodyPr/>
          <a:lstStyle/>
          <a:p>
            <a:fld id="{4CB1C332-F7BA-C448-BF48-89331B14B257}" type="slidenum">
              <a:rPr lang="en-US" smtClean="0"/>
              <a:t>31</a:t>
            </a:fld>
            <a:endParaRPr lang="en-US"/>
          </a:p>
        </p:txBody>
      </p:sp>
    </p:spTree>
    <p:extLst>
      <p:ext uri="{BB962C8B-B14F-4D97-AF65-F5344CB8AC3E}">
        <p14:creationId xmlns:p14="http://schemas.microsoft.com/office/powerpoint/2010/main" val="19271610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To better understand how NLG technology could be useful for people who already have their own established writing styles and workflows.</a:t>
            </a:r>
          </a:p>
          <a:p>
            <a:endParaRPr lang="en-US" dirty="0"/>
          </a:p>
          <a:p>
            <a:r>
              <a:rPr lang="en-US" dirty="0"/>
              <a:t>Instead of an artificial setting, we properly commissioned the writers to writer 1,500 word stories for a digital literary magazine, using Wordcraft in their writing process.</a:t>
            </a:r>
          </a:p>
          <a:p>
            <a:r>
              <a:rPr lang="en-US" dirty="0"/>
              <a:t>We also asked them to keep journals of their experience.</a:t>
            </a:r>
          </a:p>
        </p:txBody>
      </p:sp>
      <p:sp>
        <p:nvSpPr>
          <p:cNvPr id="4" name="Slide Number Placeholder 3"/>
          <p:cNvSpPr>
            <a:spLocks noGrp="1"/>
          </p:cNvSpPr>
          <p:nvPr>
            <p:ph type="sldNum" sz="quarter" idx="5"/>
          </p:nvPr>
        </p:nvSpPr>
        <p:spPr/>
        <p:txBody>
          <a:bodyPr/>
          <a:lstStyle/>
          <a:p>
            <a:fld id="{4CB1C332-F7BA-C448-BF48-89331B14B257}" type="slidenum">
              <a:rPr lang="en-US" smtClean="0"/>
              <a:t>32</a:t>
            </a:fld>
            <a:endParaRPr lang="en-US"/>
          </a:p>
        </p:txBody>
      </p:sp>
    </p:spTree>
    <p:extLst>
      <p:ext uri="{BB962C8B-B14F-4D97-AF65-F5344CB8AC3E}">
        <p14:creationId xmlns:p14="http://schemas.microsoft.com/office/powerpoint/2010/main" val="8442345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Only one consistent writing style: </a:t>
            </a:r>
            <a:r>
              <a:rPr lang="en-US" b="0" dirty="0"/>
              <a:t>Writers were frustrated that it did not mimic their writing styles</a:t>
            </a: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Could not handle stories with multiple distinct voices</a:t>
            </a:r>
            <a:r>
              <a:rPr lang="en-US" dirty="0"/>
              <a:t>: for example, one writer attempted a story that contained emails between a startup founder and his shareholders. It failed to capture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Suggestions were cliché and uninteresting: </a:t>
            </a:r>
            <a:r>
              <a:rPr lang="en-US" sz="1200" b="0" i="0" u="none" strike="noStrike" kern="1200" dirty="0">
                <a:solidFill>
                  <a:schemeClr val="tx1"/>
                </a:solidFill>
                <a:effectLst/>
                <a:latin typeface="+mn-lt"/>
                <a:ea typeface="+mn-ea"/>
                <a:cs typeface="+mn-cs"/>
              </a:rPr>
              <a:t>Writers tend to write for very particular audiences. The language model seemed to have a fixed built-in audience of general internet users, and it was very hard to move past the most common tropes for whatever genre cues it picked up on,</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Preferred to "tell" rather than "show”: </a:t>
            </a:r>
            <a:r>
              <a:rPr lang="en-US" b="0" dirty="0"/>
              <a:t>this meant that the system rarely generated text that could be copied directly into writers’ stories. It still needed more working.</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u="none" strike="noStrike" kern="1200" dirty="0">
              <a:solidFill>
                <a:schemeClr val="tx1"/>
              </a:solidFill>
              <a:effectLst/>
              <a:latin typeface="+mn-lt"/>
              <a:ea typeface="+mn-ea"/>
              <a:cs typeface="+mn-cs"/>
            </a:endParaRPr>
          </a:p>
          <a:p>
            <a:r>
              <a:rPr lang="en-US" b="1" dirty="0"/>
              <a:t>Potential for accidental plagiarism: </a:t>
            </a:r>
            <a:r>
              <a:rPr lang="en-US" b="0" dirty="0"/>
              <a:t>Several participants were concerned they had no way to know whether the model’s suggestions were truly original. Their fear was justified when the model generated IP from Spiderman or Harry Potter.</a:t>
            </a:r>
          </a:p>
        </p:txBody>
      </p:sp>
      <p:sp>
        <p:nvSpPr>
          <p:cNvPr id="4" name="Slide Number Placeholder 3"/>
          <p:cNvSpPr>
            <a:spLocks noGrp="1"/>
          </p:cNvSpPr>
          <p:nvPr>
            <p:ph type="sldNum" sz="quarter" idx="5"/>
          </p:nvPr>
        </p:nvSpPr>
        <p:spPr/>
        <p:txBody>
          <a:bodyPr/>
          <a:lstStyle/>
          <a:p>
            <a:fld id="{4CB1C332-F7BA-C448-BF48-89331B14B257}" type="slidenum">
              <a:rPr lang="en-US" smtClean="0"/>
              <a:t>35</a:t>
            </a:fld>
            <a:endParaRPr lang="en-US"/>
          </a:p>
        </p:txBody>
      </p:sp>
    </p:spTree>
    <p:extLst>
      <p:ext uri="{BB962C8B-B14F-4D97-AF65-F5344CB8AC3E}">
        <p14:creationId xmlns:p14="http://schemas.microsoft.com/office/powerpoint/2010/main" val="16407144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CB1C332-F7BA-C448-BF48-89331B14B257}" type="slidenum">
              <a:rPr lang="en-US" smtClean="0"/>
              <a:t>36</a:t>
            </a:fld>
            <a:endParaRPr lang="en-US"/>
          </a:p>
        </p:txBody>
      </p:sp>
    </p:spTree>
    <p:extLst>
      <p:ext uri="{BB962C8B-B14F-4D97-AF65-F5344CB8AC3E}">
        <p14:creationId xmlns:p14="http://schemas.microsoft.com/office/powerpoint/2010/main" val="7543401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22222"/>
                </a:solidFill>
                <a:effectLst/>
                <a:latin typeface="Arial" panose="020B0604020202020204" pitchFamily="34" charset="0"/>
              </a:rPr>
              <a:t>I am going to convince you that when the outputs from large language models are very hard for humans to detect, they are easiest for automatic classifier to detect.</a:t>
            </a:r>
          </a:p>
          <a:p>
            <a:pPr algn="l"/>
            <a:endParaRPr lang="en-US" b="0" i="0" dirty="0">
              <a:solidFill>
                <a:srgbClr val="222222"/>
              </a:solidFill>
              <a:effectLst/>
              <a:latin typeface="Arial" panose="020B0604020202020204" pitchFamily="34" charset="0"/>
            </a:endParaRPr>
          </a:p>
          <a:p>
            <a:pPr algn="l"/>
            <a:r>
              <a:rPr lang="en-US" b="0" i="0" dirty="0">
                <a:solidFill>
                  <a:srgbClr val="222222"/>
                </a:solidFill>
                <a:effectLst/>
                <a:latin typeface="Arial" panose="020B0604020202020204" pitchFamily="34" charset="0"/>
              </a:rPr>
              <a:t>There are two ways of detecting machine-generated text:</a:t>
            </a:r>
            <a:br>
              <a:rPr lang="en-US" dirty="0"/>
            </a:br>
            <a:r>
              <a:rPr lang="en-US" b="0" i="0" dirty="0">
                <a:solidFill>
                  <a:srgbClr val="222222"/>
                </a:solidFill>
                <a:effectLst/>
                <a:latin typeface="Arial" panose="020B0604020202020204" pitchFamily="34" charset="0"/>
              </a:rPr>
              <a:t>• Humans can read it and make a prediction</a:t>
            </a:r>
          </a:p>
          <a:p>
            <a:pPr algn="l"/>
            <a:r>
              <a:rPr lang="en-US" b="0" i="0" dirty="0">
                <a:solidFill>
                  <a:srgbClr val="222222"/>
                </a:solidFill>
                <a:effectLst/>
                <a:latin typeface="Arial" panose="020B0604020202020204" pitchFamily="34" charset="0"/>
              </a:rPr>
              <a:t>• We can train a classifier to try to automatically detect it</a:t>
            </a:r>
          </a:p>
          <a:p>
            <a:pPr algn="l"/>
            <a:endParaRPr lang="en-US" b="0" i="0" dirty="0">
              <a:solidFill>
                <a:srgbClr val="2222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4CB1C332-F7BA-C448-BF48-89331B14B257}" type="slidenum">
              <a:rPr lang="en-US" smtClean="0"/>
              <a:t>38</a:t>
            </a:fld>
            <a:endParaRPr lang="en-US"/>
          </a:p>
        </p:txBody>
      </p:sp>
    </p:spTree>
    <p:extLst>
      <p:ext uri="{BB962C8B-B14F-4D97-AF65-F5344CB8AC3E}">
        <p14:creationId xmlns:p14="http://schemas.microsoft.com/office/powerpoint/2010/main" val="25739087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1C332-F7BA-C448-BF48-89331B14B257}" type="slidenum">
              <a:rPr lang="en-US" smtClean="0"/>
              <a:t>3</a:t>
            </a:fld>
            <a:endParaRPr lang="en-US"/>
          </a:p>
        </p:txBody>
      </p:sp>
    </p:spTree>
    <p:extLst>
      <p:ext uri="{BB962C8B-B14F-4D97-AF65-F5344CB8AC3E}">
        <p14:creationId xmlns:p14="http://schemas.microsoft.com/office/powerpoint/2010/main" val="12485907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Penn likes talking about its ranking, but this repetitiveness is excessive even by Penn’s standards.</a:t>
            </a:r>
          </a:p>
        </p:txBody>
      </p:sp>
      <p:sp>
        <p:nvSpPr>
          <p:cNvPr id="4" name="Slide Number Placeholder 3"/>
          <p:cNvSpPr>
            <a:spLocks noGrp="1"/>
          </p:cNvSpPr>
          <p:nvPr>
            <p:ph type="sldNum" sz="quarter" idx="5"/>
          </p:nvPr>
        </p:nvSpPr>
        <p:spPr/>
        <p:txBody>
          <a:bodyPr/>
          <a:lstStyle/>
          <a:p>
            <a:fld id="{4CB1C332-F7BA-C448-BF48-89331B14B257}" type="slidenum">
              <a:rPr lang="en-US" smtClean="0"/>
              <a:t>41</a:t>
            </a:fld>
            <a:endParaRPr lang="en-US"/>
          </a:p>
        </p:txBody>
      </p:sp>
    </p:spTree>
    <p:extLst>
      <p:ext uri="{BB962C8B-B14F-4D97-AF65-F5344CB8AC3E}">
        <p14:creationId xmlns:p14="http://schemas.microsoft.com/office/powerpoint/2010/main" val="11559214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Anyone from Penn knows that one of the best ways to insult a </a:t>
            </a:r>
            <a:r>
              <a:rPr lang="en-US" dirty="0" err="1"/>
              <a:t>Whartonite</a:t>
            </a:r>
            <a:r>
              <a:rPr lang="en-US" dirty="0"/>
              <a:t> is to refer to their alma mater is the Penn School of Business.</a:t>
            </a:r>
          </a:p>
        </p:txBody>
      </p:sp>
      <p:sp>
        <p:nvSpPr>
          <p:cNvPr id="4" name="Slide Number Placeholder 3"/>
          <p:cNvSpPr>
            <a:spLocks noGrp="1"/>
          </p:cNvSpPr>
          <p:nvPr>
            <p:ph type="sldNum" sz="quarter" idx="5"/>
          </p:nvPr>
        </p:nvSpPr>
        <p:spPr/>
        <p:txBody>
          <a:bodyPr/>
          <a:lstStyle/>
          <a:p>
            <a:fld id="{4CB1C332-F7BA-C448-BF48-89331B14B257}" type="slidenum">
              <a:rPr lang="en-US" smtClean="0"/>
              <a:t>42</a:t>
            </a:fld>
            <a:endParaRPr lang="en-US"/>
          </a:p>
        </p:txBody>
      </p:sp>
    </p:spTree>
    <p:extLst>
      <p:ext uri="{BB962C8B-B14F-4D97-AF65-F5344CB8AC3E}">
        <p14:creationId xmlns:p14="http://schemas.microsoft.com/office/powerpoint/2010/main" val="1672661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how would a computer be able to determine whether this text is machine-generated?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Here’s a visualization that might help us to answer this question.</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Neural language models, the neural networks used both to generate text and to build classifiers, output confidence scores for each word in a sequence.</a:t>
            </a:r>
          </a:p>
          <a:p>
            <a:r>
              <a:rPr lang="en-US" sz="1200" kern="1200" dirty="0">
                <a:solidFill>
                  <a:schemeClr val="tx1"/>
                </a:solidFill>
                <a:effectLst/>
                <a:latin typeface="+mn-lt"/>
                <a:ea typeface="+mn-ea"/>
                <a:cs typeface="+mn-cs"/>
              </a:rPr>
              <a:t>I’ve visualized those scores here.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Words highlighted green here are ones that the neural language model is very confident are a good next word given the preceding words. Words highlight red are ones the model found to be very surprising.</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can see that most of this text is highlighted yellow or green. Now let’s contrast this with the first paragraph of the actual Wikipedia article for University of Pennsylvania</a:t>
            </a:r>
          </a:p>
          <a:p>
            <a:endParaRPr lang="en-US" dirty="0"/>
          </a:p>
        </p:txBody>
      </p:sp>
      <p:sp>
        <p:nvSpPr>
          <p:cNvPr id="4" name="Slide Number Placeholder 3"/>
          <p:cNvSpPr>
            <a:spLocks noGrp="1"/>
          </p:cNvSpPr>
          <p:nvPr>
            <p:ph type="sldNum" sz="quarter" idx="5"/>
          </p:nvPr>
        </p:nvSpPr>
        <p:spPr/>
        <p:txBody>
          <a:bodyPr/>
          <a:lstStyle/>
          <a:p>
            <a:fld id="{4CB1C332-F7BA-C448-BF48-89331B14B257}" type="slidenum">
              <a:rPr lang="en-US" smtClean="0"/>
              <a:t>43</a:t>
            </a:fld>
            <a:endParaRPr lang="en-US"/>
          </a:p>
        </p:txBody>
      </p:sp>
    </p:spTree>
    <p:extLst>
      <p:ext uri="{BB962C8B-B14F-4D97-AF65-F5344CB8AC3E}">
        <p14:creationId xmlns:p14="http://schemas.microsoft.com/office/powerpoint/2010/main" val="33958481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you should quickly notice is that there are many more red words, ones the model is surprised by, in this real human-written text compared to the generated text on the previous slide.</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Humans tend to write text which rapidly alternates between high likelihood and low likelihood phrases. We still don’t have good ways to get natural language generation systems to produce text like this, at least not without sacrificing text quality.</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this means is that if we were to build a classifier to detect machine generated text, it would almost certainly rely on easy signals like the decreased frequency of low-likelihood words, before it relied on signals akin to the ones humans pick up on, such as violations of known facts about the world.</a:t>
            </a:r>
          </a:p>
          <a:p>
            <a:endParaRPr lang="en-US" dirty="0"/>
          </a:p>
        </p:txBody>
      </p:sp>
      <p:sp>
        <p:nvSpPr>
          <p:cNvPr id="4" name="Slide Number Placeholder 3"/>
          <p:cNvSpPr>
            <a:spLocks noGrp="1"/>
          </p:cNvSpPr>
          <p:nvPr>
            <p:ph type="sldNum" sz="quarter" idx="5"/>
          </p:nvPr>
        </p:nvSpPr>
        <p:spPr/>
        <p:txBody>
          <a:bodyPr/>
          <a:lstStyle/>
          <a:p>
            <a:fld id="{4CB1C332-F7BA-C448-BF48-89331B14B257}" type="slidenum">
              <a:rPr lang="en-US" smtClean="0"/>
              <a:t>44</a:t>
            </a:fld>
            <a:endParaRPr lang="en-US"/>
          </a:p>
        </p:txBody>
      </p:sp>
    </p:spTree>
    <p:extLst>
      <p:ext uri="{BB962C8B-B14F-4D97-AF65-F5344CB8AC3E}">
        <p14:creationId xmlns:p14="http://schemas.microsoft.com/office/powerpoint/2010/main" val="42906648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go into the detection problem, I am going to give a very brief overview of how languages models actual are used to generate text.</a:t>
            </a:r>
          </a:p>
        </p:txBody>
      </p:sp>
      <p:sp>
        <p:nvSpPr>
          <p:cNvPr id="4" name="Slide Number Placeholder 3"/>
          <p:cNvSpPr>
            <a:spLocks noGrp="1"/>
          </p:cNvSpPr>
          <p:nvPr>
            <p:ph type="sldNum" sz="quarter" idx="5"/>
          </p:nvPr>
        </p:nvSpPr>
        <p:spPr/>
        <p:txBody>
          <a:bodyPr/>
          <a:lstStyle/>
          <a:p>
            <a:fld id="{4CB1C332-F7BA-C448-BF48-89331B14B257}" type="slidenum">
              <a:rPr lang="en-US" smtClean="0"/>
              <a:t>46</a:t>
            </a:fld>
            <a:endParaRPr lang="en-US"/>
          </a:p>
        </p:txBody>
      </p:sp>
    </p:spTree>
    <p:extLst>
      <p:ext uri="{BB962C8B-B14F-4D97-AF65-F5344CB8AC3E}">
        <p14:creationId xmlns:p14="http://schemas.microsoft.com/office/powerpoint/2010/main" val="2931237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1C332-F7BA-C448-BF48-89331B14B257}" type="slidenum">
              <a:rPr lang="en-US" smtClean="0"/>
              <a:t>47</a:t>
            </a:fld>
            <a:endParaRPr lang="en-US"/>
          </a:p>
        </p:txBody>
      </p:sp>
    </p:spTree>
    <p:extLst>
      <p:ext uri="{BB962C8B-B14F-4D97-AF65-F5344CB8AC3E}">
        <p14:creationId xmlns:p14="http://schemas.microsoft.com/office/powerpoint/2010/main" val="37572571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a visual, maybe a bat plot, showing what the distribution looks like.</a:t>
            </a:r>
          </a:p>
          <a:p>
            <a:r>
              <a:rPr lang="en-US" dirty="0"/>
              <a:t>Highlight what part of the distribution we are sampling from.</a:t>
            </a:r>
          </a:p>
        </p:txBody>
      </p:sp>
      <p:sp>
        <p:nvSpPr>
          <p:cNvPr id="4" name="Slide Number Placeholder 3"/>
          <p:cNvSpPr>
            <a:spLocks noGrp="1"/>
          </p:cNvSpPr>
          <p:nvPr>
            <p:ph type="sldNum" sz="quarter" idx="5"/>
          </p:nvPr>
        </p:nvSpPr>
        <p:spPr/>
        <p:txBody>
          <a:bodyPr/>
          <a:lstStyle/>
          <a:p>
            <a:fld id="{4CB1C332-F7BA-C448-BF48-89331B14B257}" type="slidenum">
              <a:rPr lang="en-US" smtClean="0"/>
              <a:t>48</a:t>
            </a:fld>
            <a:endParaRPr lang="en-US"/>
          </a:p>
        </p:txBody>
      </p:sp>
    </p:spTree>
    <p:extLst>
      <p:ext uri="{BB962C8B-B14F-4D97-AF65-F5344CB8AC3E}">
        <p14:creationId xmlns:p14="http://schemas.microsoft.com/office/powerpoint/2010/main" val="839842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 we end up with a chance of producing a word proportional to the probability assigned to the word by the model.</a:t>
            </a:r>
            <a:endParaRPr lang="en-US" dirty="0"/>
          </a:p>
        </p:txBody>
      </p:sp>
      <p:sp>
        <p:nvSpPr>
          <p:cNvPr id="4" name="Slide Number Placeholder 3"/>
          <p:cNvSpPr>
            <a:spLocks noGrp="1"/>
          </p:cNvSpPr>
          <p:nvPr>
            <p:ph type="sldNum" sz="quarter" idx="5"/>
          </p:nvPr>
        </p:nvSpPr>
        <p:spPr/>
        <p:txBody>
          <a:bodyPr/>
          <a:lstStyle/>
          <a:p>
            <a:fld id="{4CB1C332-F7BA-C448-BF48-89331B14B257}" type="slidenum">
              <a:rPr lang="en-US" smtClean="0"/>
              <a:t>49</a:t>
            </a:fld>
            <a:endParaRPr lang="en-US"/>
          </a:p>
        </p:txBody>
      </p:sp>
    </p:spTree>
    <p:extLst>
      <p:ext uri="{BB962C8B-B14F-4D97-AF65-F5344CB8AC3E}">
        <p14:creationId xmlns:p14="http://schemas.microsoft.com/office/powerpoint/2010/main" val="15766062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a visual, maybe a bat plot, showing what the distribution looks like.</a:t>
            </a:r>
          </a:p>
          <a:p>
            <a:r>
              <a:rPr lang="en-US" dirty="0"/>
              <a:t>Highlight what part of the distribution we are sampling from.</a:t>
            </a:r>
          </a:p>
        </p:txBody>
      </p:sp>
      <p:sp>
        <p:nvSpPr>
          <p:cNvPr id="4" name="Slide Number Placeholder 3"/>
          <p:cNvSpPr>
            <a:spLocks noGrp="1"/>
          </p:cNvSpPr>
          <p:nvPr>
            <p:ph type="sldNum" sz="quarter" idx="5"/>
          </p:nvPr>
        </p:nvSpPr>
        <p:spPr/>
        <p:txBody>
          <a:bodyPr/>
          <a:lstStyle/>
          <a:p>
            <a:fld id="{4CB1C332-F7BA-C448-BF48-89331B14B257}" type="slidenum">
              <a:rPr lang="en-US" smtClean="0"/>
              <a:t>50</a:t>
            </a:fld>
            <a:endParaRPr lang="en-US"/>
          </a:p>
        </p:txBody>
      </p:sp>
    </p:spTree>
    <p:extLst>
      <p:ext uri="{BB962C8B-B14F-4D97-AF65-F5344CB8AC3E}">
        <p14:creationId xmlns:p14="http://schemas.microsoft.com/office/powerpoint/2010/main" val="17231835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1C332-F7BA-C448-BF48-89331B14B257}" type="slidenum">
              <a:rPr lang="en-US" smtClean="0"/>
              <a:t>51</a:t>
            </a:fld>
            <a:endParaRPr lang="en-US"/>
          </a:p>
        </p:txBody>
      </p:sp>
    </p:spTree>
    <p:extLst>
      <p:ext uri="{BB962C8B-B14F-4D97-AF65-F5344CB8AC3E}">
        <p14:creationId xmlns:p14="http://schemas.microsoft.com/office/powerpoint/2010/main" val="4151316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This summary is as good as one I could write myself.</a:t>
            </a:r>
          </a:p>
          <a:p>
            <a:pPr marL="0" indent="0">
              <a:buNone/>
            </a:pPr>
            <a:endParaRPr lang="en-US" dirty="0"/>
          </a:p>
          <a:p>
            <a:pPr marL="0" indent="0">
              <a:buNone/>
            </a:pPr>
            <a:r>
              <a:rPr lang="en-US" dirty="0"/>
              <a:t>Just one week after President Biden tapped into oil reserves to help with a global shortage, a Canadian group has announced that it will dip into its emergency supply of maple syrup to try to keep up with global demand, according to multiple reports.</a:t>
            </a:r>
          </a:p>
          <a:p>
            <a:pPr marL="0" indent="0">
              <a:buNone/>
            </a:pPr>
            <a:r>
              <a:rPr lang="en-US" dirty="0"/>
              <a:t>The Canadian leading trade group, Quebec Maple Syrup Producers, is releasing nearly 50 million pounds of its reserve, which is about half of the stockpile, according to CNN Business. </a:t>
            </a:r>
          </a:p>
          <a:p>
            <a:pPr marL="0" indent="0">
              <a:buNone/>
            </a:pPr>
            <a:r>
              <a:rPr lang="en-US" dirty="0"/>
              <a:t>The trade group is backed by the Canadian government and is at times dubbed the "OPEC of Maple Syrup." As of 2020, Quebec produced 73 percent of the world's supply of maple syrup, CNN reports. By far, the largest buyer of the goods is the United States.</a:t>
            </a:r>
          </a:p>
          <a:p>
            <a:endParaRPr lang="en-US" dirty="0"/>
          </a:p>
          <a:p>
            <a:endParaRPr lang="en-US" dirty="0"/>
          </a:p>
          <a:p>
            <a:r>
              <a:rPr lang="en-US" dirty="0"/>
              <a:t>https://</a:t>
            </a:r>
            <a:r>
              <a:rPr lang="en-US" dirty="0" err="1"/>
              <a:t>thehill.com</a:t>
            </a:r>
            <a:r>
              <a:rPr lang="en-US" dirty="0"/>
              <a:t>/business-a-lobbying/business-a-lobbying/583335-canada-tapping-reserve-maple-syrup-supply-amid</a:t>
            </a:r>
          </a:p>
        </p:txBody>
      </p:sp>
      <p:sp>
        <p:nvSpPr>
          <p:cNvPr id="4" name="Slide Number Placeholder 3"/>
          <p:cNvSpPr>
            <a:spLocks noGrp="1"/>
          </p:cNvSpPr>
          <p:nvPr>
            <p:ph type="sldNum" sz="quarter" idx="5"/>
          </p:nvPr>
        </p:nvSpPr>
        <p:spPr/>
        <p:txBody>
          <a:bodyPr/>
          <a:lstStyle/>
          <a:p>
            <a:fld id="{4CB1C332-F7BA-C448-BF48-89331B14B257}" type="slidenum">
              <a:rPr lang="en-US" smtClean="0"/>
              <a:t>4</a:t>
            </a:fld>
            <a:endParaRPr lang="en-US"/>
          </a:p>
        </p:txBody>
      </p:sp>
    </p:spTree>
    <p:extLst>
      <p:ext uri="{BB962C8B-B14F-4D97-AF65-F5344CB8AC3E}">
        <p14:creationId xmlns:p14="http://schemas.microsoft.com/office/powerpoint/2010/main" val="32229049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classifiers here are finetuned BERT models.</a:t>
            </a:r>
          </a:p>
        </p:txBody>
      </p:sp>
      <p:sp>
        <p:nvSpPr>
          <p:cNvPr id="4" name="Slide Number Placeholder 3"/>
          <p:cNvSpPr>
            <a:spLocks noGrp="1"/>
          </p:cNvSpPr>
          <p:nvPr>
            <p:ph type="sldNum" sz="quarter" idx="5"/>
          </p:nvPr>
        </p:nvSpPr>
        <p:spPr/>
        <p:txBody>
          <a:bodyPr/>
          <a:lstStyle/>
          <a:p>
            <a:fld id="{4CB1C332-F7BA-C448-BF48-89331B14B257}" type="slidenum">
              <a:rPr lang="en-US" smtClean="0"/>
              <a:t>53</a:t>
            </a:fld>
            <a:endParaRPr lang="en-US"/>
          </a:p>
        </p:txBody>
      </p:sp>
    </p:spTree>
    <p:extLst>
      <p:ext uri="{BB962C8B-B14F-4D97-AF65-F5344CB8AC3E}">
        <p14:creationId xmlns:p14="http://schemas.microsoft.com/office/powerpoint/2010/main" val="37416754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classifiers here are finetuned BERT models.</a:t>
            </a:r>
          </a:p>
        </p:txBody>
      </p:sp>
      <p:sp>
        <p:nvSpPr>
          <p:cNvPr id="4" name="Slide Number Placeholder 3"/>
          <p:cNvSpPr>
            <a:spLocks noGrp="1"/>
          </p:cNvSpPr>
          <p:nvPr>
            <p:ph type="sldNum" sz="quarter" idx="5"/>
          </p:nvPr>
        </p:nvSpPr>
        <p:spPr/>
        <p:txBody>
          <a:bodyPr/>
          <a:lstStyle/>
          <a:p>
            <a:fld id="{4CB1C332-F7BA-C448-BF48-89331B14B257}" type="slidenum">
              <a:rPr lang="en-US" smtClean="0"/>
              <a:t>54</a:t>
            </a:fld>
            <a:endParaRPr lang="en-US"/>
          </a:p>
        </p:txBody>
      </p:sp>
    </p:spTree>
    <p:extLst>
      <p:ext uri="{BB962C8B-B14F-4D97-AF65-F5344CB8AC3E}">
        <p14:creationId xmlns:p14="http://schemas.microsoft.com/office/powerpoint/2010/main" val="31826343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let’s look at the accuracy of automatic classifiers trained and evaluated on a dataset where the generated text was produced by randomly sampling from the full distribution.</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 the x-axis we vary the length of the sequences seen during training and evaluation.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were the first to study the detection problem. Later papers that were inspired by ours have achieved higher accuracies than this.</a:t>
            </a:r>
          </a:p>
          <a:p>
            <a:endParaRPr lang="en-US" dirty="0"/>
          </a:p>
        </p:txBody>
      </p:sp>
      <p:sp>
        <p:nvSpPr>
          <p:cNvPr id="4" name="Slide Number Placeholder 3"/>
          <p:cNvSpPr>
            <a:spLocks noGrp="1"/>
          </p:cNvSpPr>
          <p:nvPr>
            <p:ph type="sldNum" sz="quarter" idx="5"/>
          </p:nvPr>
        </p:nvSpPr>
        <p:spPr/>
        <p:txBody>
          <a:bodyPr/>
          <a:lstStyle/>
          <a:p>
            <a:fld id="{4CB1C332-F7BA-C448-BF48-89331B14B257}" type="slidenum">
              <a:rPr lang="en-US" smtClean="0"/>
              <a:t>55</a:t>
            </a:fld>
            <a:endParaRPr lang="en-US"/>
          </a:p>
        </p:txBody>
      </p:sp>
    </p:spTree>
    <p:extLst>
      <p:ext uri="{BB962C8B-B14F-4D97-AF65-F5344CB8AC3E}">
        <p14:creationId xmlns:p14="http://schemas.microsoft.com/office/powerpoint/2010/main" val="18337621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on the right are accuracy of human raters on a similar detection task.</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far, neither of these plots is too surprising. Both humans and the automatic detection systems get better at the task when they have access to longer sequences.</a:t>
            </a:r>
          </a:p>
          <a:p>
            <a:endParaRPr lang="en-US" dirty="0"/>
          </a:p>
        </p:txBody>
      </p:sp>
      <p:sp>
        <p:nvSpPr>
          <p:cNvPr id="4" name="Slide Number Placeholder 3"/>
          <p:cNvSpPr>
            <a:spLocks noGrp="1"/>
          </p:cNvSpPr>
          <p:nvPr>
            <p:ph type="sldNum" sz="quarter" idx="5"/>
          </p:nvPr>
        </p:nvSpPr>
        <p:spPr/>
        <p:txBody>
          <a:bodyPr/>
          <a:lstStyle/>
          <a:p>
            <a:fld id="{4CB1C332-F7BA-C448-BF48-89331B14B257}" type="slidenum">
              <a:rPr lang="en-US" smtClean="0"/>
              <a:t>56</a:t>
            </a:fld>
            <a:endParaRPr lang="en-US"/>
          </a:p>
        </p:txBody>
      </p:sp>
    </p:spTree>
    <p:extLst>
      <p:ext uri="{BB962C8B-B14F-4D97-AF65-F5344CB8AC3E}">
        <p14:creationId xmlns:p14="http://schemas.microsoft.com/office/powerpoint/2010/main" val="23718240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plots get more interesting when we look at what happens when instead of randomly sampling from the full probability distribution to generate text, we instead only ever choose from the 40 most likely words predicted by the model.</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By preventing the system from producing rare words, we make text that is more convincing to humans but less convincing to automatic classifiers.</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CB1C332-F7BA-C448-BF48-89331B14B257}" type="slidenum">
              <a:rPr lang="en-US" smtClean="0"/>
              <a:t>57</a:t>
            </a:fld>
            <a:endParaRPr lang="en-US"/>
          </a:p>
        </p:txBody>
      </p:sp>
    </p:spTree>
    <p:extLst>
      <p:ext uri="{BB962C8B-B14F-4D97-AF65-F5344CB8AC3E}">
        <p14:creationId xmlns:p14="http://schemas.microsoft.com/office/powerpoint/2010/main" val="13611962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field was wrong. I changed it!</a:t>
            </a:r>
          </a:p>
        </p:txBody>
      </p:sp>
      <p:sp>
        <p:nvSpPr>
          <p:cNvPr id="4" name="Slide Number Placeholder 3"/>
          <p:cNvSpPr>
            <a:spLocks noGrp="1"/>
          </p:cNvSpPr>
          <p:nvPr>
            <p:ph type="sldNum" sz="quarter" idx="5"/>
          </p:nvPr>
        </p:nvSpPr>
        <p:spPr/>
        <p:txBody>
          <a:bodyPr/>
          <a:lstStyle/>
          <a:p>
            <a:fld id="{4CB1C332-F7BA-C448-BF48-89331B14B257}" type="slidenum">
              <a:rPr lang="en-US" smtClean="0"/>
              <a:t>58</a:t>
            </a:fld>
            <a:endParaRPr lang="en-US"/>
          </a:p>
        </p:txBody>
      </p:sp>
    </p:spTree>
    <p:extLst>
      <p:ext uri="{BB962C8B-B14F-4D97-AF65-F5344CB8AC3E}">
        <p14:creationId xmlns:p14="http://schemas.microsoft.com/office/powerpoint/2010/main" val="21043373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found qualitatively was then the model was much better at generating convincing text in some domains than others.</a:t>
            </a:r>
          </a:p>
        </p:txBody>
      </p:sp>
      <p:sp>
        <p:nvSpPr>
          <p:cNvPr id="4" name="Slide Number Placeholder 3"/>
          <p:cNvSpPr>
            <a:spLocks noGrp="1"/>
          </p:cNvSpPr>
          <p:nvPr>
            <p:ph type="sldNum" sz="quarter" idx="5"/>
          </p:nvPr>
        </p:nvSpPr>
        <p:spPr/>
        <p:txBody>
          <a:bodyPr/>
          <a:lstStyle/>
          <a:p>
            <a:fld id="{4CB1C332-F7BA-C448-BF48-89331B14B257}" type="slidenum">
              <a:rPr lang="en-US" smtClean="0"/>
              <a:t>59</a:t>
            </a:fld>
            <a:endParaRPr lang="en-US"/>
          </a:p>
        </p:txBody>
      </p:sp>
    </p:spTree>
    <p:extLst>
      <p:ext uri="{BB962C8B-B14F-4D97-AF65-F5344CB8AC3E}">
        <p14:creationId xmlns:p14="http://schemas.microsoft.com/office/powerpoint/2010/main" val="42419689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who just glance at it don’t do as well.</a:t>
            </a:r>
          </a:p>
          <a:p>
            <a:endParaRPr lang="en-US" dirty="0"/>
          </a:p>
        </p:txBody>
      </p:sp>
      <p:sp>
        <p:nvSpPr>
          <p:cNvPr id="4" name="Slide Number Placeholder 3"/>
          <p:cNvSpPr>
            <a:spLocks noGrp="1"/>
          </p:cNvSpPr>
          <p:nvPr>
            <p:ph type="sldNum" sz="quarter" idx="5"/>
          </p:nvPr>
        </p:nvSpPr>
        <p:spPr/>
        <p:txBody>
          <a:bodyPr/>
          <a:lstStyle/>
          <a:p>
            <a:fld id="{4CB1C332-F7BA-C448-BF48-89331B14B257}" type="slidenum">
              <a:rPr lang="en-US" smtClean="0"/>
              <a:t>73</a:t>
            </a:fld>
            <a:endParaRPr lang="en-US"/>
          </a:p>
        </p:txBody>
      </p:sp>
    </p:spTree>
    <p:extLst>
      <p:ext uri="{BB962C8B-B14F-4D97-AF65-F5344CB8AC3E}">
        <p14:creationId xmlns:p14="http://schemas.microsoft.com/office/powerpoint/2010/main" val="1768909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1C332-F7BA-C448-BF48-89331B14B257}" type="slidenum">
              <a:rPr lang="en-US" smtClean="0"/>
              <a:t>74</a:t>
            </a:fld>
            <a:endParaRPr lang="en-US"/>
          </a:p>
        </p:txBody>
      </p:sp>
    </p:spTree>
    <p:extLst>
      <p:ext uri="{BB962C8B-B14F-4D97-AF65-F5344CB8AC3E}">
        <p14:creationId xmlns:p14="http://schemas.microsoft.com/office/powerpoint/2010/main" val="39045789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answer no is correct, because JK Rowling penned these words.</a:t>
            </a:r>
          </a:p>
          <a:p>
            <a:r>
              <a:rPr lang="en-US" dirty="0"/>
              <a:t>The answer yes is also correct, because I prompted GPT-3 with the first underlined sentence you see here, and it verbatim spat out the entire first page of The Fellowship of the Ring.</a:t>
            </a:r>
          </a:p>
        </p:txBody>
      </p:sp>
      <p:sp>
        <p:nvSpPr>
          <p:cNvPr id="4" name="Slide Number Placeholder 3"/>
          <p:cNvSpPr>
            <a:spLocks noGrp="1"/>
          </p:cNvSpPr>
          <p:nvPr>
            <p:ph type="sldNum" sz="quarter" idx="5"/>
          </p:nvPr>
        </p:nvSpPr>
        <p:spPr/>
        <p:txBody>
          <a:bodyPr/>
          <a:lstStyle/>
          <a:p>
            <a:fld id="{4CB1C332-F7BA-C448-BF48-89331B14B257}" type="slidenum">
              <a:rPr lang="en-US" smtClean="0"/>
              <a:t>76</a:t>
            </a:fld>
            <a:endParaRPr lang="en-US"/>
          </a:p>
        </p:txBody>
      </p:sp>
    </p:spTree>
    <p:extLst>
      <p:ext uri="{BB962C8B-B14F-4D97-AF65-F5344CB8AC3E}">
        <p14:creationId xmlns:p14="http://schemas.microsoft.com/office/powerpoint/2010/main" val="3457724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Most importantly it is both fluent and accurate</a:t>
            </a:r>
          </a:p>
          <a:p>
            <a:pPr marL="0" indent="0">
              <a:buNone/>
            </a:pPr>
            <a:endParaRPr lang="en-US" dirty="0"/>
          </a:p>
          <a:p>
            <a:pPr marL="0" indent="0">
              <a:buNone/>
            </a:pPr>
            <a:r>
              <a:rPr lang="en-US" dirty="0"/>
              <a:t>Just one week after President Biden tapped into oil reserves to help with a global shortage, a Canadian group has announced that it will dip into its emergency supply of maple syrup to try to keep up with global demand, according to multiple reports.</a:t>
            </a:r>
          </a:p>
          <a:p>
            <a:pPr marL="0" indent="0">
              <a:buNone/>
            </a:pPr>
            <a:r>
              <a:rPr lang="en-US" dirty="0"/>
              <a:t>The Canadian leading trade group, Quebec Maple Syrup Producers, is releasing nearly 50 million pounds of its reserve, which is about half of the stockpile, according to CNN Business. </a:t>
            </a:r>
          </a:p>
          <a:p>
            <a:pPr marL="0" indent="0">
              <a:buNone/>
            </a:pPr>
            <a:r>
              <a:rPr lang="en-US" dirty="0"/>
              <a:t>The trade group is backed by the Canadian government and is at times dubbed the "OPEC of Maple Syrup." As of 2020, Quebec produced 73 percent of the world's supply of maple syrup, CNN reports. By far, the largest buyer of the goods is the United States.</a:t>
            </a:r>
          </a:p>
          <a:p>
            <a:endParaRPr lang="en-US" dirty="0"/>
          </a:p>
          <a:p>
            <a:endParaRPr lang="en-US" dirty="0"/>
          </a:p>
          <a:p>
            <a:r>
              <a:rPr lang="en-US" dirty="0"/>
              <a:t>https://</a:t>
            </a:r>
            <a:r>
              <a:rPr lang="en-US" dirty="0" err="1"/>
              <a:t>thehill.com</a:t>
            </a:r>
            <a:r>
              <a:rPr lang="en-US" dirty="0"/>
              <a:t>/business-a-lobbying/business-a-lobbying/583335-canada-tapping-reserve-maple-syrup-supply-amid</a:t>
            </a:r>
          </a:p>
        </p:txBody>
      </p:sp>
      <p:sp>
        <p:nvSpPr>
          <p:cNvPr id="4" name="Slide Number Placeholder 3"/>
          <p:cNvSpPr>
            <a:spLocks noGrp="1"/>
          </p:cNvSpPr>
          <p:nvPr>
            <p:ph type="sldNum" sz="quarter" idx="5"/>
          </p:nvPr>
        </p:nvSpPr>
        <p:spPr/>
        <p:txBody>
          <a:bodyPr/>
          <a:lstStyle/>
          <a:p>
            <a:fld id="{4CB1C332-F7BA-C448-BF48-89331B14B257}" type="slidenum">
              <a:rPr lang="en-US" smtClean="0"/>
              <a:t>5</a:t>
            </a:fld>
            <a:endParaRPr lang="en-US"/>
          </a:p>
        </p:txBody>
      </p:sp>
    </p:spTree>
    <p:extLst>
      <p:ext uri="{BB962C8B-B14F-4D97-AF65-F5344CB8AC3E}">
        <p14:creationId xmlns:p14="http://schemas.microsoft.com/office/powerpoint/2010/main" val="24741515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answer no is correct, because JK Rowling penned these words.</a:t>
            </a:r>
          </a:p>
          <a:p>
            <a:r>
              <a:rPr lang="en-US" dirty="0"/>
              <a:t>The answer yes is also correct, because I prompted GPT-3 with the first underlined sentence you see here, and it verbatim spat out the entire first page of The Fellowship of the Ring.</a:t>
            </a:r>
          </a:p>
        </p:txBody>
      </p:sp>
      <p:sp>
        <p:nvSpPr>
          <p:cNvPr id="4" name="Slide Number Placeholder 3"/>
          <p:cNvSpPr>
            <a:spLocks noGrp="1"/>
          </p:cNvSpPr>
          <p:nvPr>
            <p:ph type="sldNum" sz="quarter" idx="5"/>
          </p:nvPr>
        </p:nvSpPr>
        <p:spPr/>
        <p:txBody>
          <a:bodyPr/>
          <a:lstStyle/>
          <a:p>
            <a:fld id="{4CB1C332-F7BA-C448-BF48-89331B14B257}" type="slidenum">
              <a:rPr lang="en-US" smtClean="0"/>
              <a:t>77</a:t>
            </a:fld>
            <a:endParaRPr lang="en-US"/>
          </a:p>
        </p:txBody>
      </p:sp>
    </p:spTree>
    <p:extLst>
      <p:ext uri="{BB962C8B-B14F-4D97-AF65-F5344CB8AC3E}">
        <p14:creationId xmlns:p14="http://schemas.microsoft.com/office/powerpoint/2010/main" val="25047266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research, we found that memorized content is pervasive in state-of-the-art neural language models.</a:t>
            </a:r>
          </a:p>
          <a:p>
            <a:endParaRPr lang="en-US" dirty="0"/>
          </a:p>
          <a:p>
            <a:r>
              <a:rPr lang="en-US" dirty="0"/>
              <a:t>When we started to look for instances of memorization, we were shocked by how many we could find.</a:t>
            </a:r>
          </a:p>
          <a:p>
            <a:r>
              <a:rPr lang="en-US" dirty="0"/>
              <a:t>In addition to generating copyrighted text like Harry Potter, we learned that large neural language models often generated real product advertisements and business pages. We also found them generating the phone numbers and addresses of real people, as well as IRC and forum conversations.</a:t>
            </a:r>
          </a:p>
        </p:txBody>
      </p:sp>
      <p:sp>
        <p:nvSpPr>
          <p:cNvPr id="4" name="Slide Number Placeholder 3"/>
          <p:cNvSpPr>
            <a:spLocks noGrp="1"/>
          </p:cNvSpPr>
          <p:nvPr>
            <p:ph type="sldNum" sz="quarter" idx="5"/>
          </p:nvPr>
        </p:nvSpPr>
        <p:spPr/>
        <p:txBody>
          <a:bodyPr/>
          <a:lstStyle/>
          <a:p>
            <a:fld id="{4CB1C332-F7BA-C448-BF48-89331B14B257}" type="slidenum">
              <a:rPr lang="en-US" smtClean="0"/>
              <a:t>78</a:t>
            </a:fld>
            <a:endParaRPr lang="en-US"/>
          </a:p>
        </p:txBody>
      </p:sp>
    </p:spTree>
    <p:extLst>
      <p:ext uri="{BB962C8B-B14F-4D97-AF65-F5344CB8AC3E}">
        <p14:creationId xmlns:p14="http://schemas.microsoft.com/office/powerpoint/2010/main" val="17197416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1C332-F7BA-C448-BF48-89331B14B257}" type="slidenum">
              <a:rPr lang="en-US" smtClean="0"/>
              <a:t>79</a:t>
            </a:fld>
            <a:endParaRPr lang="en-US"/>
          </a:p>
        </p:txBody>
      </p:sp>
    </p:spTree>
    <p:extLst>
      <p:ext uri="{BB962C8B-B14F-4D97-AF65-F5344CB8AC3E}">
        <p14:creationId xmlns:p14="http://schemas.microsoft.com/office/powerpoint/2010/main" val="8819417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1C332-F7BA-C448-BF48-89331B14B257}" type="slidenum">
              <a:rPr lang="en-US" smtClean="0"/>
              <a:t>80</a:t>
            </a:fld>
            <a:endParaRPr lang="en-US"/>
          </a:p>
        </p:txBody>
      </p:sp>
    </p:spTree>
    <p:extLst>
      <p:ext uri="{BB962C8B-B14F-4D97-AF65-F5344CB8AC3E}">
        <p14:creationId xmlns:p14="http://schemas.microsoft.com/office/powerpoint/2010/main" val="37166638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1C332-F7BA-C448-BF48-89331B14B257}" type="slidenum">
              <a:rPr lang="en-US" smtClean="0"/>
              <a:t>82</a:t>
            </a:fld>
            <a:endParaRPr lang="en-US"/>
          </a:p>
        </p:txBody>
      </p:sp>
    </p:spTree>
    <p:extLst>
      <p:ext uri="{BB962C8B-B14F-4D97-AF65-F5344CB8AC3E}">
        <p14:creationId xmlns:p14="http://schemas.microsoft.com/office/powerpoint/2010/main" val="13141152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1C332-F7BA-C448-BF48-89331B14B257}" type="slidenum">
              <a:rPr lang="en-US" smtClean="0"/>
              <a:t>83</a:t>
            </a:fld>
            <a:endParaRPr lang="en-US"/>
          </a:p>
        </p:txBody>
      </p:sp>
    </p:spTree>
    <p:extLst>
      <p:ext uri="{BB962C8B-B14F-4D97-AF65-F5344CB8AC3E}">
        <p14:creationId xmlns:p14="http://schemas.microsoft.com/office/powerpoint/2010/main" val="16867858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0</a:t>
            </a:r>
            <a:r>
              <a:rPr lang="en-US" baseline="30000" dirty="0"/>
              <a:t>th</a:t>
            </a:r>
            <a:r>
              <a:rPr lang="en-US" dirty="0"/>
              <a:t> bucket contains strings that occurred about 1 times in the train 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20</a:t>
            </a:r>
            <a:r>
              <a:rPr lang="en-US" baseline="30000" dirty="0"/>
              <a:t>th</a:t>
            </a:r>
            <a:r>
              <a:rPr lang="en-US" dirty="0"/>
              <a:t> bucket contains strings that occurred between 32 and 38 times.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40</a:t>
            </a:r>
            <a:r>
              <a:rPr lang="en-US" baseline="30000" dirty="0"/>
              <a:t>th</a:t>
            </a:r>
            <a:r>
              <a:rPr lang="en-US" dirty="0"/>
              <a:t> bucket contains strings that occurred over 1000 times.</a:t>
            </a:r>
          </a:p>
          <a:p>
            <a:endParaRPr lang="en-US" dirty="0"/>
          </a:p>
          <a:p>
            <a:endParaRPr lang="en-US" dirty="0"/>
          </a:p>
          <a:p>
            <a:r>
              <a:rPr lang="en-US" dirty="0"/>
              <a:t>The 10</a:t>
            </a:r>
            <a:r>
              <a:rPr lang="en-US" baseline="30000" dirty="0"/>
              <a:t>th</a:t>
            </a:r>
            <a:r>
              <a:rPr lang="en-US" dirty="0"/>
              <a:t> bucket contains strings that occurred about 5 or 6 times.</a:t>
            </a:r>
          </a:p>
          <a:p>
            <a:endParaRPr lang="en-US" dirty="0"/>
          </a:p>
        </p:txBody>
      </p:sp>
      <p:sp>
        <p:nvSpPr>
          <p:cNvPr id="4" name="Slide Number Placeholder 3"/>
          <p:cNvSpPr>
            <a:spLocks noGrp="1"/>
          </p:cNvSpPr>
          <p:nvPr>
            <p:ph type="sldNum" sz="quarter" idx="5"/>
          </p:nvPr>
        </p:nvSpPr>
        <p:spPr/>
        <p:txBody>
          <a:bodyPr/>
          <a:lstStyle/>
          <a:p>
            <a:fld id="{4CB1C332-F7BA-C448-BF48-89331B14B257}" type="slidenum">
              <a:rPr lang="en-US" smtClean="0"/>
              <a:t>85</a:t>
            </a:fld>
            <a:endParaRPr lang="en-US"/>
          </a:p>
        </p:txBody>
      </p:sp>
    </p:spTree>
    <p:extLst>
      <p:ext uri="{BB962C8B-B14F-4D97-AF65-F5344CB8AC3E}">
        <p14:creationId xmlns:p14="http://schemas.microsoft.com/office/powerpoint/2010/main" val="37848691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Bigger models have significantly more memorization</a:t>
            </a:r>
          </a:p>
          <a:p>
            <a:pPr marL="228600" indent="-228600">
              <a:buFont typeface="+mj-lt"/>
              <a:buAutoNum type="arabicPeriod"/>
            </a:pPr>
            <a:r>
              <a:rPr lang="en-US" dirty="0"/>
              <a:t>Increasing the context length increases the amount of memorized content we can extract.</a:t>
            </a:r>
          </a:p>
        </p:txBody>
      </p:sp>
      <p:sp>
        <p:nvSpPr>
          <p:cNvPr id="4" name="Slide Number Placeholder 3"/>
          <p:cNvSpPr>
            <a:spLocks noGrp="1"/>
          </p:cNvSpPr>
          <p:nvPr>
            <p:ph type="sldNum" sz="quarter" idx="5"/>
          </p:nvPr>
        </p:nvSpPr>
        <p:spPr/>
        <p:txBody>
          <a:bodyPr/>
          <a:lstStyle/>
          <a:p>
            <a:fld id="{4CB1C332-F7BA-C448-BF48-89331B14B257}" type="slidenum">
              <a:rPr lang="en-US" smtClean="0"/>
              <a:t>86</a:t>
            </a:fld>
            <a:endParaRPr lang="en-US"/>
          </a:p>
        </p:txBody>
      </p:sp>
    </p:spTree>
    <p:extLst>
      <p:ext uri="{BB962C8B-B14F-4D97-AF65-F5344CB8AC3E}">
        <p14:creationId xmlns:p14="http://schemas.microsoft.com/office/powerpoint/2010/main" val="12487210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Bigger models have significantly more memorization</a:t>
            </a:r>
          </a:p>
          <a:p>
            <a:pPr marL="228600" indent="-228600">
              <a:buFont typeface="+mj-lt"/>
              <a:buAutoNum type="arabicPeriod"/>
            </a:pPr>
            <a:r>
              <a:rPr lang="en-US" dirty="0"/>
              <a:t>Increasing the context length increases the amount of memorized content we can extract.</a:t>
            </a:r>
          </a:p>
          <a:p>
            <a:pPr marL="228600" indent="-228600">
              <a:buFont typeface="+mj-lt"/>
              <a:buAutoNum type="arabicPeriod"/>
            </a:pPr>
            <a:r>
              <a:rPr lang="en-US" dirty="0"/>
              <a:t>The number of times an example is in the training set increases amount of memorized content we can extract.</a:t>
            </a:r>
          </a:p>
          <a:p>
            <a:pPr marL="228600" indent="-228600">
              <a:buFont typeface="+mj-lt"/>
              <a:buAutoNum type="arabicPeriod"/>
            </a:pPr>
            <a:endParaRPr lang="en-US" dirty="0"/>
          </a:p>
          <a:p>
            <a:pPr marL="228600" indent="-228600">
              <a:buFont typeface="+mj-lt"/>
              <a:buAutoNum type="arabicPeriod"/>
            </a:pPr>
            <a:endParaRPr lang="en-US" dirty="0"/>
          </a:p>
          <a:p>
            <a:pPr marL="0" indent="0">
              <a:buFont typeface="+mj-lt"/>
              <a:buNone/>
            </a:pPr>
            <a:r>
              <a:rPr lang="en-US" dirty="0"/>
              <a:t>For strings that were in the training set 100 times, almost 70% of them were perfectly extractable by the largest model size.</a:t>
            </a:r>
          </a:p>
        </p:txBody>
      </p:sp>
      <p:sp>
        <p:nvSpPr>
          <p:cNvPr id="4" name="Slide Number Placeholder 3"/>
          <p:cNvSpPr>
            <a:spLocks noGrp="1"/>
          </p:cNvSpPr>
          <p:nvPr>
            <p:ph type="sldNum" sz="quarter" idx="5"/>
          </p:nvPr>
        </p:nvSpPr>
        <p:spPr/>
        <p:txBody>
          <a:bodyPr/>
          <a:lstStyle/>
          <a:p>
            <a:fld id="{4CB1C332-F7BA-C448-BF48-89331B14B257}" type="slidenum">
              <a:rPr lang="en-US" smtClean="0"/>
              <a:t>87</a:t>
            </a:fld>
            <a:endParaRPr lang="en-US"/>
          </a:p>
        </p:txBody>
      </p:sp>
    </p:spTree>
    <p:extLst>
      <p:ext uri="{BB962C8B-B14F-4D97-AF65-F5344CB8AC3E}">
        <p14:creationId xmlns:p14="http://schemas.microsoft.com/office/powerpoint/2010/main" val="7175194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may seem obvious to you all in computational linguistics and statistical methods for speech processing / machine translation, but the deep learning community has forgotten.</a:t>
            </a:r>
          </a:p>
        </p:txBody>
      </p:sp>
      <p:sp>
        <p:nvSpPr>
          <p:cNvPr id="4" name="Slide Number Placeholder 3"/>
          <p:cNvSpPr>
            <a:spLocks noGrp="1"/>
          </p:cNvSpPr>
          <p:nvPr>
            <p:ph type="sldNum" sz="quarter" idx="5"/>
          </p:nvPr>
        </p:nvSpPr>
        <p:spPr/>
        <p:txBody>
          <a:bodyPr/>
          <a:lstStyle/>
          <a:p>
            <a:fld id="{4CB1C332-F7BA-C448-BF48-89331B14B257}" type="slidenum">
              <a:rPr lang="en-US" smtClean="0"/>
              <a:t>88</a:t>
            </a:fld>
            <a:endParaRPr lang="en-US"/>
          </a:p>
        </p:txBody>
      </p:sp>
    </p:spTree>
    <p:extLst>
      <p:ext uri="{BB962C8B-B14F-4D97-AF65-F5344CB8AC3E}">
        <p14:creationId xmlns:p14="http://schemas.microsoft.com/office/powerpoint/2010/main" val="28921963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thehill.com</a:t>
            </a:r>
            <a:r>
              <a:rPr lang="en-US" dirty="0"/>
              <a:t>/business-a-lobbying/business-a-lobbying/583335-canada-tapping-reserve-maple-syrup-supply-amid</a:t>
            </a:r>
          </a:p>
        </p:txBody>
      </p:sp>
      <p:sp>
        <p:nvSpPr>
          <p:cNvPr id="4" name="Slide Number Placeholder 3"/>
          <p:cNvSpPr>
            <a:spLocks noGrp="1"/>
          </p:cNvSpPr>
          <p:nvPr>
            <p:ph type="sldNum" sz="quarter" idx="5"/>
          </p:nvPr>
        </p:nvSpPr>
        <p:spPr/>
        <p:txBody>
          <a:bodyPr/>
          <a:lstStyle/>
          <a:p>
            <a:fld id="{4CB1C332-F7BA-C448-BF48-89331B14B257}" type="slidenum">
              <a:rPr lang="en-US" smtClean="0"/>
              <a:t>6</a:t>
            </a:fld>
            <a:endParaRPr lang="en-US"/>
          </a:p>
        </p:txBody>
      </p:sp>
    </p:spTree>
    <p:extLst>
      <p:ext uri="{BB962C8B-B14F-4D97-AF65-F5344CB8AC3E}">
        <p14:creationId xmlns:p14="http://schemas.microsoft.com/office/powerpoint/2010/main" val="17217024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may seem obvious to you all in computational linguistics and statistical methods for speech processing / machine translation, but the deep learning community has forgotten.</a:t>
            </a:r>
          </a:p>
        </p:txBody>
      </p:sp>
      <p:sp>
        <p:nvSpPr>
          <p:cNvPr id="4" name="Slide Number Placeholder 3"/>
          <p:cNvSpPr>
            <a:spLocks noGrp="1"/>
          </p:cNvSpPr>
          <p:nvPr>
            <p:ph type="sldNum" sz="quarter" idx="5"/>
          </p:nvPr>
        </p:nvSpPr>
        <p:spPr/>
        <p:txBody>
          <a:bodyPr/>
          <a:lstStyle/>
          <a:p>
            <a:fld id="{4CB1C332-F7BA-C448-BF48-89331B14B257}" type="slidenum">
              <a:rPr lang="en-US" smtClean="0"/>
              <a:t>89</a:t>
            </a:fld>
            <a:endParaRPr lang="en-US"/>
          </a:p>
        </p:txBody>
      </p:sp>
    </p:spTree>
    <p:extLst>
      <p:ext uri="{BB962C8B-B14F-4D97-AF65-F5344CB8AC3E}">
        <p14:creationId xmlns:p14="http://schemas.microsoft.com/office/powerpoint/2010/main" val="39166876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Thorough deduplication may seem like an obvious preprocessing step to those of you who come from speech processing and machine </a:t>
            </a:r>
            <a:r>
              <a:rPr lang="en-US"/>
              <a:t>translation backgrounds, </a:t>
            </a:r>
            <a:r>
              <a:rPr lang="en-US" dirty="0"/>
              <a:t>but the deep learning community has largely forgotten this lesson.</a:t>
            </a:r>
          </a:p>
        </p:txBody>
      </p:sp>
      <p:sp>
        <p:nvSpPr>
          <p:cNvPr id="4" name="Slide Number Placeholder 3"/>
          <p:cNvSpPr>
            <a:spLocks noGrp="1"/>
          </p:cNvSpPr>
          <p:nvPr>
            <p:ph type="sldNum" sz="quarter" idx="5"/>
          </p:nvPr>
        </p:nvSpPr>
        <p:spPr/>
        <p:txBody>
          <a:bodyPr/>
          <a:lstStyle/>
          <a:p>
            <a:fld id="{4CB1C332-F7BA-C448-BF48-89331B14B257}" type="slidenum">
              <a:rPr lang="en-US" smtClean="0"/>
              <a:t>90</a:t>
            </a:fld>
            <a:endParaRPr lang="en-US"/>
          </a:p>
        </p:txBody>
      </p:sp>
    </p:spTree>
    <p:extLst>
      <p:ext uri="{BB962C8B-B14F-4D97-AF65-F5344CB8AC3E}">
        <p14:creationId xmlns:p14="http://schemas.microsoft.com/office/powerpoint/2010/main" val="42660866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1C332-F7BA-C448-BF48-89331B14B257}" type="slidenum">
              <a:rPr lang="en-US" smtClean="0"/>
              <a:t>91</a:t>
            </a:fld>
            <a:endParaRPr lang="en-US"/>
          </a:p>
        </p:txBody>
      </p:sp>
    </p:spTree>
    <p:extLst>
      <p:ext uri="{BB962C8B-B14F-4D97-AF65-F5344CB8AC3E}">
        <p14:creationId xmlns:p14="http://schemas.microsoft.com/office/powerpoint/2010/main" val="19509183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neural language models</a:t>
            </a:r>
          </a:p>
        </p:txBody>
      </p:sp>
      <p:sp>
        <p:nvSpPr>
          <p:cNvPr id="4" name="Slide Number Placeholder 3"/>
          <p:cNvSpPr>
            <a:spLocks noGrp="1"/>
          </p:cNvSpPr>
          <p:nvPr>
            <p:ph type="sldNum" sz="quarter" idx="5"/>
          </p:nvPr>
        </p:nvSpPr>
        <p:spPr/>
        <p:txBody>
          <a:bodyPr/>
          <a:lstStyle/>
          <a:p>
            <a:fld id="{4CB1C332-F7BA-C448-BF48-89331B14B257}" type="slidenum">
              <a:rPr lang="en-US" smtClean="0"/>
              <a:t>96</a:t>
            </a:fld>
            <a:endParaRPr lang="en-US"/>
          </a:p>
        </p:txBody>
      </p:sp>
    </p:spTree>
    <p:extLst>
      <p:ext uri="{BB962C8B-B14F-4D97-AF65-F5344CB8AC3E}">
        <p14:creationId xmlns:p14="http://schemas.microsoft.com/office/powerpoint/2010/main" val="29508019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1C332-F7BA-C448-BF48-89331B14B257}" type="slidenum">
              <a:rPr lang="en-US" smtClean="0"/>
              <a:t>97</a:t>
            </a:fld>
            <a:endParaRPr lang="en-US"/>
          </a:p>
        </p:txBody>
      </p:sp>
    </p:spTree>
    <p:extLst>
      <p:ext uri="{BB962C8B-B14F-4D97-AF65-F5344CB8AC3E}">
        <p14:creationId xmlns:p14="http://schemas.microsoft.com/office/powerpoint/2010/main" val="27320831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Train-test leakage invalidates the purpose of a validation set.</a:t>
            </a:r>
          </a:p>
          <a:p>
            <a:endParaRPr lang="en-US" dirty="0"/>
          </a:p>
          <a:p>
            <a:endParaRPr lang="en-US" dirty="0"/>
          </a:p>
          <a:p>
            <a:endParaRPr lang="en-US" dirty="0"/>
          </a:p>
          <a:p>
            <a:r>
              <a:rPr lang="en-US" dirty="0"/>
              <a:t>Explanation: Could be that longer documents are more likely to be near-duplicates than shorter documents.</a:t>
            </a:r>
          </a:p>
        </p:txBody>
      </p:sp>
      <p:sp>
        <p:nvSpPr>
          <p:cNvPr id="4" name="Slide Number Placeholder 3"/>
          <p:cNvSpPr>
            <a:spLocks noGrp="1"/>
          </p:cNvSpPr>
          <p:nvPr>
            <p:ph type="sldNum" sz="quarter" idx="5"/>
          </p:nvPr>
        </p:nvSpPr>
        <p:spPr/>
        <p:txBody>
          <a:bodyPr/>
          <a:lstStyle/>
          <a:p>
            <a:fld id="{4CB1C332-F7BA-C448-BF48-89331B14B257}" type="slidenum">
              <a:rPr lang="en-US" smtClean="0"/>
              <a:t>98</a:t>
            </a:fld>
            <a:endParaRPr lang="en-US"/>
          </a:p>
        </p:txBody>
      </p:sp>
    </p:spTree>
    <p:extLst>
      <p:ext uri="{BB962C8B-B14F-4D97-AF65-F5344CB8AC3E}">
        <p14:creationId xmlns:p14="http://schemas.microsoft.com/office/powerpoint/2010/main" val="8589713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1C332-F7BA-C448-BF48-89331B14B257}" type="slidenum">
              <a:rPr lang="en-US" smtClean="0"/>
              <a:t>99</a:t>
            </a:fld>
            <a:endParaRPr lang="en-US"/>
          </a:p>
        </p:txBody>
      </p:sp>
    </p:spTree>
    <p:extLst>
      <p:ext uri="{BB962C8B-B14F-4D97-AF65-F5344CB8AC3E}">
        <p14:creationId xmlns:p14="http://schemas.microsoft.com/office/powerpoint/2010/main" val="32977421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Perplexity is normalized inverse likelihood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want to make sure that deduplicate the training set did not negatively impact the trained models.</a:t>
            </a:r>
          </a:p>
          <a:p>
            <a:endParaRPr lang="en-US" dirty="0"/>
          </a:p>
        </p:txBody>
      </p:sp>
      <p:sp>
        <p:nvSpPr>
          <p:cNvPr id="4" name="Slide Number Placeholder 3"/>
          <p:cNvSpPr>
            <a:spLocks noGrp="1"/>
          </p:cNvSpPr>
          <p:nvPr>
            <p:ph type="sldNum" sz="quarter" idx="5"/>
          </p:nvPr>
        </p:nvSpPr>
        <p:spPr/>
        <p:txBody>
          <a:bodyPr/>
          <a:lstStyle/>
          <a:p>
            <a:fld id="{4CB1C332-F7BA-C448-BF48-89331B14B257}" type="slidenum">
              <a:rPr lang="en-US" smtClean="0"/>
              <a:t>100</a:t>
            </a:fld>
            <a:endParaRPr lang="en-US"/>
          </a:p>
        </p:txBody>
      </p:sp>
    </p:spTree>
    <p:extLst>
      <p:ext uri="{BB962C8B-B14F-4D97-AF65-F5344CB8AC3E}">
        <p14:creationId xmlns:p14="http://schemas.microsoft.com/office/powerpoint/2010/main" val="33278837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1C332-F7BA-C448-BF48-89331B14B257}" type="slidenum">
              <a:rPr lang="en-US" smtClean="0"/>
              <a:t>101</a:t>
            </a:fld>
            <a:endParaRPr lang="en-US"/>
          </a:p>
        </p:txBody>
      </p:sp>
    </p:spTree>
    <p:extLst>
      <p:ext uri="{BB962C8B-B14F-4D97-AF65-F5344CB8AC3E}">
        <p14:creationId xmlns:p14="http://schemas.microsoft.com/office/powerpoint/2010/main" val="40652853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Takeaways:</a:t>
            </a:r>
          </a:p>
          <a:p>
            <a:r>
              <a:rPr lang="en-US" sz="1200" kern="1200" dirty="0">
                <a:solidFill>
                  <a:schemeClr val="tx1"/>
                </a:solidFill>
                <a:effectLst/>
                <a:latin typeface="+mn-lt"/>
                <a:ea typeface="+mn-ea"/>
                <a:cs typeface="+mn-cs"/>
              </a:rPr>
              <a:t>Deduplication does not hurt model performance, as measured by perplexity</a:t>
            </a:r>
          </a:p>
          <a:p>
            <a:endParaRPr lang="en-US" dirty="0"/>
          </a:p>
        </p:txBody>
      </p:sp>
      <p:sp>
        <p:nvSpPr>
          <p:cNvPr id="4" name="Slide Number Placeholder 3"/>
          <p:cNvSpPr>
            <a:spLocks noGrp="1"/>
          </p:cNvSpPr>
          <p:nvPr>
            <p:ph type="sldNum" sz="quarter" idx="5"/>
          </p:nvPr>
        </p:nvSpPr>
        <p:spPr/>
        <p:txBody>
          <a:bodyPr/>
          <a:lstStyle/>
          <a:p>
            <a:fld id="{4CB1C332-F7BA-C448-BF48-89331B14B257}" type="slidenum">
              <a:rPr lang="en-US" smtClean="0"/>
              <a:t>102</a:t>
            </a:fld>
            <a:endParaRPr lang="en-US"/>
          </a:p>
        </p:txBody>
      </p:sp>
    </p:spTree>
    <p:extLst>
      <p:ext uri="{BB962C8B-B14F-4D97-AF65-F5344CB8AC3E}">
        <p14:creationId xmlns:p14="http://schemas.microsoft.com/office/powerpoint/2010/main" val="4264973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thehill.com</a:t>
            </a:r>
            <a:r>
              <a:rPr lang="en-US" dirty="0"/>
              <a:t>/business-a-lobbying/business-a-lobbying/583335-canada-tapping-reserve-maple-syrup-supply-amid</a:t>
            </a:r>
          </a:p>
        </p:txBody>
      </p:sp>
      <p:sp>
        <p:nvSpPr>
          <p:cNvPr id="4" name="Slide Number Placeholder 3"/>
          <p:cNvSpPr>
            <a:spLocks noGrp="1"/>
          </p:cNvSpPr>
          <p:nvPr>
            <p:ph type="sldNum" sz="quarter" idx="5"/>
          </p:nvPr>
        </p:nvSpPr>
        <p:spPr/>
        <p:txBody>
          <a:bodyPr/>
          <a:lstStyle/>
          <a:p>
            <a:fld id="{4CB1C332-F7BA-C448-BF48-89331B14B257}" type="slidenum">
              <a:rPr lang="en-US" smtClean="0"/>
              <a:t>7</a:t>
            </a:fld>
            <a:endParaRPr lang="en-US"/>
          </a:p>
        </p:txBody>
      </p:sp>
    </p:spTree>
    <p:extLst>
      <p:ext uri="{BB962C8B-B14F-4D97-AF65-F5344CB8AC3E}">
        <p14:creationId xmlns:p14="http://schemas.microsoft.com/office/powerpoint/2010/main" val="17498354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Takeaways:</a:t>
            </a:r>
          </a:p>
          <a:p>
            <a:r>
              <a:rPr lang="en-US" sz="1200" kern="1200" dirty="0">
                <a:solidFill>
                  <a:schemeClr val="tx1"/>
                </a:solidFill>
                <a:effectLst/>
                <a:latin typeface="+mn-lt"/>
                <a:ea typeface="+mn-ea"/>
                <a:cs typeface="+mn-cs"/>
              </a:rPr>
              <a:t>Deduplication does not hurt model performance, as measured by perplexity.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 completely different validation sets, we found that the deduplicated models all achieved slightly lower perplexity.</a:t>
            </a:r>
          </a:p>
          <a:p>
            <a:r>
              <a:rPr lang="en-US" sz="1200" kern="1200" dirty="0">
                <a:solidFill>
                  <a:schemeClr val="tx1"/>
                </a:solidFill>
                <a:effectLst/>
                <a:latin typeface="+mn-lt"/>
                <a:ea typeface="+mn-ea"/>
                <a:cs typeface="+mn-cs"/>
              </a:rPr>
              <a:t>This was true among the 1.5 B parameter models I am showing here, as well as among smaller models we trained.</a:t>
            </a:r>
          </a:p>
        </p:txBody>
      </p:sp>
      <p:sp>
        <p:nvSpPr>
          <p:cNvPr id="4" name="Slide Number Placeholder 3"/>
          <p:cNvSpPr>
            <a:spLocks noGrp="1"/>
          </p:cNvSpPr>
          <p:nvPr>
            <p:ph type="sldNum" sz="quarter" idx="5"/>
          </p:nvPr>
        </p:nvSpPr>
        <p:spPr/>
        <p:txBody>
          <a:bodyPr/>
          <a:lstStyle/>
          <a:p>
            <a:fld id="{4CB1C332-F7BA-C448-BF48-89331B14B257}" type="slidenum">
              <a:rPr lang="en-US" smtClean="0"/>
              <a:t>103</a:t>
            </a:fld>
            <a:endParaRPr lang="en-US"/>
          </a:p>
        </p:txBody>
      </p:sp>
    </p:spTree>
    <p:extLst>
      <p:ext uri="{BB962C8B-B14F-4D97-AF65-F5344CB8AC3E}">
        <p14:creationId xmlns:p14="http://schemas.microsoft.com/office/powerpoint/2010/main" val="109159046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Qlmost</a:t>
            </a:r>
            <a:r>
              <a:rPr lang="en-US" dirty="0"/>
              <a:t> 2 out of 100 generations were directly copied from the training set!</a:t>
            </a:r>
          </a:p>
        </p:txBody>
      </p:sp>
      <p:sp>
        <p:nvSpPr>
          <p:cNvPr id="4" name="Slide Number Placeholder 3"/>
          <p:cNvSpPr>
            <a:spLocks noGrp="1"/>
          </p:cNvSpPr>
          <p:nvPr>
            <p:ph type="sldNum" sz="quarter" idx="5"/>
          </p:nvPr>
        </p:nvSpPr>
        <p:spPr/>
        <p:txBody>
          <a:bodyPr/>
          <a:lstStyle/>
          <a:p>
            <a:fld id="{4CB1C332-F7BA-C448-BF48-89331B14B257}" type="slidenum">
              <a:rPr lang="en-US" smtClean="0"/>
              <a:t>104</a:t>
            </a:fld>
            <a:endParaRPr lang="en-US"/>
          </a:p>
        </p:txBody>
      </p:sp>
    </p:spTree>
    <p:extLst>
      <p:ext uri="{BB962C8B-B14F-4D97-AF65-F5344CB8AC3E}">
        <p14:creationId xmlns:p14="http://schemas.microsoft.com/office/powerpoint/2010/main" val="9991830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field’s trajectory</a:t>
            </a:r>
          </a:p>
          <a:p>
            <a:r>
              <a:rPr lang="en-US" dirty="0"/>
              <a:t>Here’s how I want to change the trajectory</a:t>
            </a:r>
          </a:p>
          <a:p>
            <a:r>
              <a:rPr lang="en-US" dirty="0"/>
              <a:t>Here’s how my past work has been baby steps towards that.</a:t>
            </a:r>
          </a:p>
          <a:p>
            <a:endParaRPr lang="en-US" dirty="0"/>
          </a:p>
          <a:p>
            <a:endParaRPr lang="en-US" dirty="0"/>
          </a:p>
          <a:p>
            <a:r>
              <a:rPr lang="en-US" dirty="0"/>
              <a:t>Based on what I’ve learned, here is the type of research I imagine doing in the future.</a:t>
            </a:r>
          </a:p>
        </p:txBody>
      </p:sp>
      <p:sp>
        <p:nvSpPr>
          <p:cNvPr id="4" name="Slide Number Placeholder 3"/>
          <p:cNvSpPr>
            <a:spLocks noGrp="1"/>
          </p:cNvSpPr>
          <p:nvPr>
            <p:ph type="sldNum" sz="quarter" idx="5"/>
          </p:nvPr>
        </p:nvSpPr>
        <p:spPr/>
        <p:txBody>
          <a:bodyPr/>
          <a:lstStyle/>
          <a:p>
            <a:fld id="{4CB1C332-F7BA-C448-BF48-89331B14B257}" type="slidenum">
              <a:rPr lang="en-US" smtClean="0"/>
              <a:t>105</a:t>
            </a:fld>
            <a:endParaRPr lang="en-US"/>
          </a:p>
        </p:txBody>
      </p:sp>
    </p:spTree>
    <p:extLst>
      <p:ext uri="{BB962C8B-B14F-4D97-AF65-F5344CB8AC3E}">
        <p14:creationId xmlns:p14="http://schemas.microsoft.com/office/powerpoint/2010/main" val="59699351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Wordcraft was less appealing to writers because it errors far too much on the side of safe.</a:t>
            </a:r>
          </a:p>
          <a:p>
            <a:endParaRPr lang="en-US" dirty="0"/>
          </a:p>
          <a:p>
            <a:r>
              <a:rPr lang="en-US" dirty="0"/>
              <a:t>“Creativity is based on transgressions”</a:t>
            </a:r>
          </a:p>
          <a:p>
            <a:endParaRPr lang="en-US" dirty="0"/>
          </a:p>
          <a:p>
            <a:r>
              <a:rPr lang="en-US" dirty="0"/>
              <a:t>For example, suppose we have two task we are interested in:</a:t>
            </a:r>
          </a:p>
          <a:p>
            <a:pPr marL="171450" indent="-171450">
              <a:buFont typeface="Arial" panose="020B0604020202020204" pitchFamily="34" charset="0"/>
              <a:buChar char="•"/>
            </a:pPr>
            <a:r>
              <a:rPr lang="en-US" dirty="0"/>
              <a:t>Building a kid-friendly chatbot</a:t>
            </a:r>
          </a:p>
          <a:p>
            <a:pPr marL="171450" indent="-171450">
              <a:buFont typeface="Arial" panose="020B0604020202020204" pitchFamily="34" charset="0"/>
              <a:buChar char="•"/>
            </a:pPr>
            <a:r>
              <a:rPr lang="en-US" dirty="0"/>
              <a:t>Generating explanations for why Tweets are hate speech</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 model that is better at one of these is probably going to be worse at the other.</a:t>
            </a:r>
          </a:p>
        </p:txBody>
      </p:sp>
      <p:sp>
        <p:nvSpPr>
          <p:cNvPr id="4" name="Slide Number Placeholder 3"/>
          <p:cNvSpPr>
            <a:spLocks noGrp="1"/>
          </p:cNvSpPr>
          <p:nvPr>
            <p:ph type="sldNum" sz="quarter" idx="5"/>
          </p:nvPr>
        </p:nvSpPr>
        <p:spPr/>
        <p:txBody>
          <a:bodyPr/>
          <a:lstStyle/>
          <a:p>
            <a:fld id="{4CB1C332-F7BA-C448-BF48-89331B14B257}" type="slidenum">
              <a:rPr lang="en-US" smtClean="0"/>
              <a:t>106</a:t>
            </a:fld>
            <a:endParaRPr lang="en-US"/>
          </a:p>
        </p:txBody>
      </p:sp>
    </p:spTree>
    <p:extLst>
      <p:ext uri="{BB962C8B-B14F-4D97-AF65-F5344CB8AC3E}">
        <p14:creationId xmlns:p14="http://schemas.microsoft.com/office/powerpoint/2010/main" val="7800974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IDENTIFYING RISKS</a:t>
            </a:r>
          </a:p>
          <a:p>
            <a:endParaRPr lang="en-US" dirty="0"/>
          </a:p>
          <a:p>
            <a:r>
              <a:rPr lang="en-US" dirty="0"/>
              <a:t>MITIGATING RISKS</a:t>
            </a:r>
          </a:p>
          <a:p>
            <a:endParaRPr lang="en-US" dirty="0"/>
          </a:p>
          <a:p>
            <a:r>
              <a:rPr lang="en-US" dirty="0"/>
              <a:t>ANALYSIS AND MITIGATION GIVEN DIFFERENT ACCESS LEVELS</a:t>
            </a:r>
          </a:p>
          <a:p>
            <a:r>
              <a:rPr lang="en-US" dirty="0"/>
              <a:t>Bigger models mean models that are increasingly inaccessible</a:t>
            </a:r>
          </a:p>
          <a:p>
            <a:pPr marL="228600" indent="-228600">
              <a:buAutoNum type="arabicPeriod"/>
            </a:pPr>
            <a:r>
              <a:rPr lang="en-US" dirty="0"/>
              <a:t>Access to training data and model (with ability to train or not)</a:t>
            </a:r>
          </a:p>
          <a:p>
            <a:pPr marL="228600" indent="-228600">
              <a:buAutoNum type="arabicPeriod"/>
            </a:pPr>
            <a:r>
              <a:rPr lang="en-US" dirty="0"/>
              <a:t>Access only to model</a:t>
            </a:r>
          </a:p>
          <a:p>
            <a:pPr marL="228600" indent="-228600">
              <a:buAutoNum type="arabicPeriod"/>
            </a:pPr>
            <a:r>
              <a:rPr lang="en-US" dirty="0"/>
              <a:t>Access only to an API</a:t>
            </a:r>
          </a:p>
        </p:txBody>
      </p:sp>
      <p:sp>
        <p:nvSpPr>
          <p:cNvPr id="4" name="Slide Number Placeholder 3"/>
          <p:cNvSpPr>
            <a:spLocks noGrp="1"/>
          </p:cNvSpPr>
          <p:nvPr>
            <p:ph type="sldNum" sz="quarter" idx="5"/>
          </p:nvPr>
        </p:nvSpPr>
        <p:spPr/>
        <p:txBody>
          <a:bodyPr/>
          <a:lstStyle/>
          <a:p>
            <a:fld id="{4CB1C332-F7BA-C448-BF48-89331B14B257}" type="slidenum">
              <a:rPr lang="en-US" smtClean="0"/>
              <a:t>107</a:t>
            </a:fld>
            <a:endParaRPr lang="en-US"/>
          </a:p>
        </p:txBody>
      </p:sp>
    </p:spTree>
    <p:extLst>
      <p:ext uri="{BB962C8B-B14F-4D97-AF65-F5344CB8AC3E}">
        <p14:creationId xmlns:p14="http://schemas.microsoft.com/office/powerpoint/2010/main" val="32994623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Recent incident that happened in 4chan</a:t>
            </a:r>
          </a:p>
        </p:txBody>
      </p:sp>
      <p:sp>
        <p:nvSpPr>
          <p:cNvPr id="4" name="Slide Number Placeholder 3"/>
          <p:cNvSpPr>
            <a:spLocks noGrp="1"/>
          </p:cNvSpPr>
          <p:nvPr>
            <p:ph type="sldNum" sz="quarter" idx="5"/>
          </p:nvPr>
        </p:nvSpPr>
        <p:spPr/>
        <p:txBody>
          <a:bodyPr/>
          <a:lstStyle/>
          <a:p>
            <a:fld id="{4CB1C332-F7BA-C448-BF48-89331B14B257}" type="slidenum">
              <a:rPr lang="en-US" smtClean="0"/>
              <a:t>108</a:t>
            </a:fld>
            <a:endParaRPr lang="en-US"/>
          </a:p>
        </p:txBody>
      </p:sp>
    </p:spTree>
    <p:extLst>
      <p:ext uri="{BB962C8B-B14F-4D97-AF65-F5344CB8AC3E}">
        <p14:creationId xmlns:p14="http://schemas.microsoft.com/office/powerpoint/2010/main" val="393204087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IDENTIFYING RISKS</a:t>
            </a:r>
          </a:p>
          <a:p>
            <a:endParaRPr lang="en-US" dirty="0"/>
          </a:p>
          <a:p>
            <a:r>
              <a:rPr lang="en-US" dirty="0"/>
              <a:t>MITIGATING RISKS</a:t>
            </a:r>
          </a:p>
          <a:p>
            <a:endParaRPr lang="en-US" dirty="0"/>
          </a:p>
          <a:p>
            <a:r>
              <a:rPr lang="en-US" dirty="0"/>
              <a:t>ANALYSIS AND MITIGATION GIVEN DIFFERENT ACCESS LEVELS</a:t>
            </a:r>
          </a:p>
          <a:p>
            <a:r>
              <a:rPr lang="en-US" dirty="0"/>
              <a:t>Bigger models mean models that are increasingly inaccessible</a:t>
            </a:r>
          </a:p>
          <a:p>
            <a:pPr marL="228600" indent="-228600">
              <a:buAutoNum type="arabicPeriod"/>
            </a:pPr>
            <a:r>
              <a:rPr lang="en-US" dirty="0"/>
              <a:t>Access to training data and model (with ability to train or not)</a:t>
            </a:r>
          </a:p>
          <a:p>
            <a:pPr marL="228600" indent="-228600">
              <a:buAutoNum type="arabicPeriod"/>
            </a:pPr>
            <a:r>
              <a:rPr lang="en-US" dirty="0"/>
              <a:t>Access only to model</a:t>
            </a:r>
          </a:p>
          <a:p>
            <a:pPr marL="228600" indent="-228600">
              <a:buAutoNum type="arabicPeriod"/>
            </a:pPr>
            <a:r>
              <a:rPr lang="en-US" dirty="0"/>
              <a:t>Access only to an API</a:t>
            </a:r>
          </a:p>
        </p:txBody>
      </p:sp>
      <p:sp>
        <p:nvSpPr>
          <p:cNvPr id="4" name="Slide Number Placeholder 3"/>
          <p:cNvSpPr>
            <a:spLocks noGrp="1"/>
          </p:cNvSpPr>
          <p:nvPr>
            <p:ph type="sldNum" sz="quarter" idx="5"/>
          </p:nvPr>
        </p:nvSpPr>
        <p:spPr/>
        <p:txBody>
          <a:bodyPr/>
          <a:lstStyle/>
          <a:p>
            <a:fld id="{4CB1C332-F7BA-C448-BF48-89331B14B257}" type="slidenum">
              <a:rPr lang="en-US" smtClean="0"/>
              <a:t>109</a:t>
            </a:fld>
            <a:endParaRPr lang="en-US"/>
          </a:p>
        </p:txBody>
      </p:sp>
    </p:spTree>
    <p:extLst>
      <p:ext uri="{BB962C8B-B14F-4D97-AF65-F5344CB8AC3E}">
        <p14:creationId xmlns:p14="http://schemas.microsoft.com/office/powerpoint/2010/main" val="30030773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IDENTIFYING RISKS</a:t>
            </a:r>
          </a:p>
          <a:p>
            <a:endParaRPr lang="en-US" dirty="0"/>
          </a:p>
          <a:p>
            <a:r>
              <a:rPr lang="en-US" dirty="0"/>
              <a:t>MITIGATING RISKS</a:t>
            </a:r>
          </a:p>
          <a:p>
            <a:endParaRPr lang="en-US" dirty="0"/>
          </a:p>
          <a:p>
            <a:r>
              <a:rPr lang="en-US" dirty="0"/>
              <a:t>ANALYSIS AND MITIGATION GIVEN DIFFERENT ACCESS LEVELS</a:t>
            </a:r>
          </a:p>
          <a:p>
            <a:r>
              <a:rPr lang="en-US" dirty="0"/>
              <a:t>Bigger models mean models that are increasingly inaccessible</a:t>
            </a:r>
          </a:p>
          <a:p>
            <a:pPr marL="228600" indent="-228600">
              <a:buAutoNum type="arabicPeriod"/>
            </a:pPr>
            <a:r>
              <a:rPr lang="en-US" dirty="0"/>
              <a:t>Access to training data and model (with ability to train or not)</a:t>
            </a:r>
          </a:p>
          <a:p>
            <a:pPr marL="228600" indent="-228600">
              <a:buAutoNum type="arabicPeriod"/>
            </a:pPr>
            <a:r>
              <a:rPr lang="en-US" dirty="0"/>
              <a:t>Access only to model</a:t>
            </a:r>
          </a:p>
          <a:p>
            <a:pPr marL="228600" indent="-228600">
              <a:buAutoNum type="arabicPeriod"/>
            </a:pPr>
            <a:r>
              <a:rPr lang="en-US" dirty="0"/>
              <a:t>Access only to an API</a:t>
            </a:r>
          </a:p>
        </p:txBody>
      </p:sp>
      <p:sp>
        <p:nvSpPr>
          <p:cNvPr id="4" name="Slide Number Placeholder 3"/>
          <p:cNvSpPr>
            <a:spLocks noGrp="1"/>
          </p:cNvSpPr>
          <p:nvPr>
            <p:ph type="sldNum" sz="quarter" idx="5"/>
          </p:nvPr>
        </p:nvSpPr>
        <p:spPr/>
        <p:txBody>
          <a:bodyPr/>
          <a:lstStyle/>
          <a:p>
            <a:fld id="{4CB1C332-F7BA-C448-BF48-89331B14B257}" type="slidenum">
              <a:rPr lang="en-US" smtClean="0"/>
              <a:t>110</a:t>
            </a:fld>
            <a:endParaRPr lang="en-US"/>
          </a:p>
        </p:txBody>
      </p:sp>
    </p:spTree>
    <p:extLst>
      <p:ext uri="{BB962C8B-B14F-4D97-AF65-F5344CB8AC3E}">
        <p14:creationId xmlns:p14="http://schemas.microsoft.com/office/powerpoint/2010/main" val="14846329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Generating a neutral response to a question like “What do you think about the second paragraph of my story?” is very safe, but it is not very helpful.</a:t>
            </a:r>
          </a:p>
          <a:p>
            <a:endParaRPr lang="en-US" dirty="0"/>
          </a:p>
          <a:p>
            <a:r>
              <a:rPr lang="en-US" dirty="0"/>
              <a:t>One of the writers we worked with made the follow comment, which I really liked:</a:t>
            </a:r>
          </a:p>
          <a:p>
            <a:r>
              <a:rPr lang="en-US" sz="1200" b="0" i="0" u="none" strike="noStrike" kern="1200" dirty="0">
                <a:solidFill>
                  <a:schemeClr val="tx1"/>
                </a:solidFill>
                <a:effectLst/>
                <a:latin typeface="+mn-lt"/>
                <a:ea typeface="+mn-ea"/>
                <a:cs typeface="+mn-cs"/>
              </a:rPr>
              <a:t>“Creativity is based on transgressions. How do we build this thing so that it makes the kinds of transgressions that are interesting vs. not making the ones we don't want it to make?"</a:t>
            </a:r>
            <a:endParaRPr lang="en-US" dirty="0"/>
          </a:p>
          <a:p>
            <a:endParaRPr lang="en-US" dirty="0"/>
          </a:p>
          <a:p>
            <a:r>
              <a:rPr lang="en-US" dirty="0"/>
              <a:t>Even given the same underlying language model, the user interface for interacting with it can make the difference between generations that are interesting and useful vs ones that are dull and useless.</a:t>
            </a:r>
          </a:p>
          <a:p>
            <a:endParaRPr lang="en-US" dirty="0"/>
          </a:p>
          <a:p>
            <a:r>
              <a:rPr lang="en-US" dirty="0"/>
              <a:t>Moreover, any one user interface isn’t going to appeal to everyone. For every control in Wordcraft that someone said they liked, someone else said it was frustrating and difficult to work with. We found the chatbot interface was surprisingly polarizing, participants either really liked it or really didn’t like it. </a:t>
            </a:r>
          </a:p>
          <a:p>
            <a:endParaRPr lang="en-US" dirty="0"/>
          </a:p>
          <a:p>
            <a:endParaRPr lang="en-US" dirty="0"/>
          </a:p>
        </p:txBody>
      </p:sp>
      <p:sp>
        <p:nvSpPr>
          <p:cNvPr id="4" name="Slide Number Placeholder 3"/>
          <p:cNvSpPr>
            <a:spLocks noGrp="1"/>
          </p:cNvSpPr>
          <p:nvPr>
            <p:ph type="sldNum" sz="quarter" idx="5"/>
          </p:nvPr>
        </p:nvSpPr>
        <p:spPr/>
        <p:txBody>
          <a:bodyPr/>
          <a:lstStyle/>
          <a:p>
            <a:fld id="{4CB1C332-F7BA-C448-BF48-89331B14B257}" type="slidenum">
              <a:rPr lang="en-US" smtClean="0"/>
              <a:t>111</a:t>
            </a:fld>
            <a:endParaRPr lang="en-US"/>
          </a:p>
        </p:txBody>
      </p:sp>
    </p:spTree>
    <p:extLst>
      <p:ext uri="{BB962C8B-B14F-4D97-AF65-F5344CB8AC3E}">
        <p14:creationId xmlns:p14="http://schemas.microsoft.com/office/powerpoint/2010/main" val="36066373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1C332-F7BA-C448-BF48-89331B14B257}" type="slidenum">
              <a:rPr lang="en-US" smtClean="0"/>
              <a:t>112</a:t>
            </a:fld>
            <a:endParaRPr lang="en-US"/>
          </a:p>
        </p:txBody>
      </p:sp>
    </p:spTree>
    <p:extLst>
      <p:ext uri="{BB962C8B-B14F-4D97-AF65-F5344CB8AC3E}">
        <p14:creationId xmlns:p14="http://schemas.microsoft.com/office/powerpoint/2010/main" val="3774191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Better here means better at representing all of those examples of human writing they were trained on, and thus better at generating high-quality text.</a:t>
            </a:r>
          </a:p>
        </p:txBody>
      </p:sp>
      <p:sp>
        <p:nvSpPr>
          <p:cNvPr id="4" name="Slide Number Placeholder 3"/>
          <p:cNvSpPr>
            <a:spLocks noGrp="1"/>
          </p:cNvSpPr>
          <p:nvPr>
            <p:ph type="sldNum" sz="quarter" idx="5"/>
          </p:nvPr>
        </p:nvSpPr>
        <p:spPr/>
        <p:txBody>
          <a:bodyPr/>
          <a:lstStyle/>
          <a:p>
            <a:fld id="{4CB1C332-F7BA-C448-BF48-89331B14B257}" type="slidenum">
              <a:rPr lang="en-US" smtClean="0"/>
              <a:t>8</a:t>
            </a:fld>
            <a:endParaRPr lang="en-US"/>
          </a:p>
        </p:txBody>
      </p:sp>
    </p:spTree>
    <p:extLst>
      <p:ext uri="{BB962C8B-B14F-4D97-AF65-F5344CB8AC3E}">
        <p14:creationId xmlns:p14="http://schemas.microsoft.com/office/powerpoint/2010/main" val="193842240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1C332-F7BA-C448-BF48-89331B14B257}" type="slidenum">
              <a:rPr lang="en-US" smtClean="0"/>
              <a:t>113</a:t>
            </a:fld>
            <a:endParaRPr lang="en-US"/>
          </a:p>
        </p:txBody>
      </p:sp>
    </p:spTree>
    <p:extLst>
      <p:ext uri="{BB962C8B-B14F-4D97-AF65-F5344CB8AC3E}">
        <p14:creationId xmlns:p14="http://schemas.microsoft.com/office/powerpoint/2010/main" val="282357197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I’ve done some none-covid</a:t>
            </a:r>
          </a:p>
        </p:txBody>
      </p:sp>
      <p:sp>
        <p:nvSpPr>
          <p:cNvPr id="4" name="Slide Number Placeholder 3"/>
          <p:cNvSpPr>
            <a:spLocks noGrp="1"/>
          </p:cNvSpPr>
          <p:nvPr>
            <p:ph type="sldNum" sz="quarter" idx="5"/>
          </p:nvPr>
        </p:nvSpPr>
        <p:spPr/>
        <p:txBody>
          <a:bodyPr/>
          <a:lstStyle/>
          <a:p>
            <a:fld id="{4CB1C332-F7BA-C448-BF48-89331B14B257}" type="slidenum">
              <a:rPr lang="en-US" smtClean="0"/>
              <a:t>114</a:t>
            </a:fld>
            <a:endParaRPr lang="en-US"/>
          </a:p>
        </p:txBody>
      </p:sp>
    </p:spTree>
    <p:extLst>
      <p:ext uri="{BB962C8B-B14F-4D97-AF65-F5344CB8AC3E}">
        <p14:creationId xmlns:p14="http://schemas.microsoft.com/office/powerpoint/2010/main" val="147766623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1C332-F7BA-C448-BF48-89331B14B257}" type="slidenum">
              <a:rPr lang="en-US" smtClean="0"/>
              <a:t>115</a:t>
            </a:fld>
            <a:endParaRPr lang="en-US"/>
          </a:p>
        </p:txBody>
      </p:sp>
    </p:spTree>
    <p:extLst>
      <p:ext uri="{BB962C8B-B14F-4D97-AF65-F5344CB8AC3E}">
        <p14:creationId xmlns:p14="http://schemas.microsoft.com/office/powerpoint/2010/main" val="245120707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classifiers here are finetuned BERT models.</a:t>
            </a:r>
          </a:p>
        </p:txBody>
      </p:sp>
      <p:sp>
        <p:nvSpPr>
          <p:cNvPr id="4" name="Slide Number Placeholder 3"/>
          <p:cNvSpPr>
            <a:spLocks noGrp="1"/>
          </p:cNvSpPr>
          <p:nvPr>
            <p:ph type="sldNum" sz="quarter" idx="5"/>
          </p:nvPr>
        </p:nvSpPr>
        <p:spPr/>
        <p:txBody>
          <a:bodyPr/>
          <a:lstStyle/>
          <a:p>
            <a:fld id="{4CB1C332-F7BA-C448-BF48-89331B14B257}" type="slidenum">
              <a:rPr lang="en-US" smtClean="0"/>
              <a:t>116</a:t>
            </a:fld>
            <a:endParaRPr lang="en-US"/>
          </a:p>
        </p:txBody>
      </p:sp>
    </p:spTree>
    <p:extLst>
      <p:ext uri="{BB962C8B-B14F-4D97-AF65-F5344CB8AC3E}">
        <p14:creationId xmlns:p14="http://schemas.microsoft.com/office/powerpoint/2010/main" val="360464947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classifiers here are finetuned BERT models.</a:t>
            </a:r>
          </a:p>
        </p:txBody>
      </p:sp>
      <p:sp>
        <p:nvSpPr>
          <p:cNvPr id="4" name="Slide Number Placeholder 3"/>
          <p:cNvSpPr>
            <a:spLocks noGrp="1"/>
          </p:cNvSpPr>
          <p:nvPr>
            <p:ph type="sldNum" sz="quarter" idx="5"/>
          </p:nvPr>
        </p:nvSpPr>
        <p:spPr/>
        <p:txBody>
          <a:bodyPr/>
          <a:lstStyle/>
          <a:p>
            <a:fld id="{4CB1C332-F7BA-C448-BF48-89331B14B257}" type="slidenum">
              <a:rPr lang="en-US" smtClean="0"/>
              <a:t>117</a:t>
            </a:fld>
            <a:endParaRPr lang="en-US"/>
          </a:p>
        </p:txBody>
      </p:sp>
    </p:spTree>
    <p:extLst>
      <p:ext uri="{BB962C8B-B14F-4D97-AF65-F5344CB8AC3E}">
        <p14:creationId xmlns:p14="http://schemas.microsoft.com/office/powerpoint/2010/main" val="953314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baseline is a 1.5B parameter language model that was trained on different dataset from the green lines.</a:t>
            </a:r>
          </a:p>
          <a:p>
            <a:r>
              <a:rPr lang="en-US" dirty="0"/>
              <a:t>We see that longer contexts and more repetitions DON’T significantly change the amount of the green model’s data we can extract from the orange model.</a:t>
            </a:r>
          </a:p>
        </p:txBody>
      </p:sp>
      <p:sp>
        <p:nvSpPr>
          <p:cNvPr id="4" name="Slide Number Placeholder 3"/>
          <p:cNvSpPr>
            <a:spLocks noGrp="1"/>
          </p:cNvSpPr>
          <p:nvPr>
            <p:ph type="sldNum" sz="quarter" idx="5"/>
          </p:nvPr>
        </p:nvSpPr>
        <p:spPr/>
        <p:txBody>
          <a:bodyPr/>
          <a:lstStyle/>
          <a:p>
            <a:fld id="{4CB1C332-F7BA-C448-BF48-89331B14B257}" type="slidenum">
              <a:rPr lang="en-US" smtClean="0"/>
              <a:t>118</a:t>
            </a:fld>
            <a:endParaRPr lang="en-US"/>
          </a:p>
        </p:txBody>
      </p:sp>
    </p:spTree>
    <p:extLst>
      <p:ext uri="{BB962C8B-B14F-4D97-AF65-F5344CB8AC3E}">
        <p14:creationId xmlns:p14="http://schemas.microsoft.com/office/powerpoint/2010/main" val="13756541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Explanation: Could be that longer documents are more likely to be near-duplicates than shorter documents.</a:t>
            </a:r>
          </a:p>
        </p:txBody>
      </p:sp>
      <p:sp>
        <p:nvSpPr>
          <p:cNvPr id="4" name="Slide Number Placeholder 3"/>
          <p:cNvSpPr>
            <a:spLocks noGrp="1"/>
          </p:cNvSpPr>
          <p:nvPr>
            <p:ph type="sldNum" sz="quarter" idx="5"/>
          </p:nvPr>
        </p:nvSpPr>
        <p:spPr/>
        <p:txBody>
          <a:bodyPr/>
          <a:lstStyle/>
          <a:p>
            <a:fld id="{4CB1C332-F7BA-C448-BF48-89331B14B257}" type="slidenum">
              <a:rPr lang="en-US" smtClean="0"/>
              <a:t>119</a:t>
            </a:fld>
            <a:endParaRPr lang="en-US"/>
          </a:p>
        </p:txBody>
      </p:sp>
    </p:spTree>
    <p:extLst>
      <p:ext uri="{BB962C8B-B14F-4D97-AF65-F5344CB8AC3E}">
        <p14:creationId xmlns:p14="http://schemas.microsoft.com/office/powerpoint/2010/main" val="714594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On the previous slides I mentioned that text generation is much better than it used to be. This is thanks to new types of neural language models.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2018: Transformer architecture, which allowed us to train neural networks more efficiently on more data, than previous types of neural networks.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2019: </a:t>
            </a:r>
            <a:r>
              <a:rPr lang="en-US" dirty="0" err="1"/>
              <a:t>OpenAI</a:t>
            </a:r>
            <a:r>
              <a:rPr lang="en-US" dirty="0"/>
              <a:t> </a:t>
            </a:r>
            <a:r>
              <a:rPr lang="en-US" dirty="0" err="1"/>
              <a:t>announched</a:t>
            </a:r>
            <a:r>
              <a:rPr lang="en-US" dirty="0"/>
              <a:t> GENERAL PURPOSE TRANSFORMER 2</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1.5 billion params was BIG</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Popular press picked up on this as the model “too dangerous to release”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While I didn’t doubt the GPT-2 models had all sorts of real ethical problems, I was skeptical of the claims that the text was so good it was dangerous.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a:solidFill>
                  <a:schemeClr val="tx1"/>
                </a:solidFill>
                <a:effectLst/>
                <a:latin typeface="+mn-lt"/>
                <a:ea typeface="+mn-ea"/>
                <a:cs typeface="+mn-cs"/>
              </a:rPr>
              <a:t>I decided I wanted to measure just how good these models really were at producing text that is indistinguishable from real human-written text.</a:t>
            </a:r>
            <a:endParaRPr lang="en-US"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a:solidFill>
                  <a:schemeClr val="tx1"/>
                </a:solidFill>
                <a:effectLst/>
                <a:latin typeface="+mn-lt"/>
                <a:ea typeface="+mn-ea"/>
                <a:cs typeface="+mn-cs"/>
              </a:rPr>
              <a:t>GPT-2 was </a:t>
            </a:r>
            <a:r>
              <a:rPr lang="en-US" sz="1200" i="1" kern="1200" dirty="0">
                <a:solidFill>
                  <a:schemeClr val="tx1"/>
                </a:solidFill>
                <a:effectLst/>
                <a:latin typeface="+mn-lt"/>
                <a:ea typeface="+mn-ea"/>
                <a:cs typeface="+mn-cs"/>
              </a:rPr>
              <a:t>only</a:t>
            </a:r>
            <a:r>
              <a:rPr lang="en-US" sz="1200" i="0" kern="1200" dirty="0">
                <a:solidFill>
                  <a:schemeClr val="tx1"/>
                </a:solidFill>
                <a:effectLst/>
                <a:latin typeface="+mn-lt"/>
                <a:ea typeface="+mn-ea"/>
                <a:cs typeface="+mn-cs"/>
              </a:rPr>
              <a:t> 1.5B parameters</a:t>
            </a:r>
            <a:endParaRPr lang="en-US" sz="120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Neural language models are the technology that enables both of the applications I just mentioned.</a:t>
            </a:r>
          </a:p>
          <a:p>
            <a:r>
              <a:rPr lang="en-US" dirty="0"/>
              <a:t>In 2018, Google came out with a neural architecture called the Transformer, which made these models much, much better at understanding language.</a:t>
            </a:r>
          </a:p>
          <a:p>
            <a:r>
              <a:rPr lang="en-US" dirty="0"/>
              <a:t>And in early 2019, the company </a:t>
            </a:r>
            <a:r>
              <a:rPr lang="en-US" dirty="0" err="1"/>
              <a:t>OpenAI</a:t>
            </a:r>
            <a:r>
              <a:rPr lang="en-US" dirty="0"/>
              <a:t> announced they had trained a Transformer neural network on text from the internet. Their model has 1.5 billion model parameters, which seemed like an incredible amount at the time.</a:t>
            </a:r>
          </a:p>
          <a:p>
            <a:endParaRPr lang="en-US" dirty="0"/>
          </a:p>
          <a:p>
            <a:r>
              <a:rPr lang="en-US" dirty="0" err="1"/>
              <a:t>OpenAI</a:t>
            </a:r>
            <a:r>
              <a:rPr lang="en-US" dirty="0"/>
              <a:t> decided originally that they were not going to release their General Purpose Transformer, </a:t>
            </a:r>
            <a:r>
              <a:rPr lang="en-US" dirty="0" err="1"/>
              <a:t>acronymed</a:t>
            </a:r>
            <a:r>
              <a:rPr lang="en-US" dirty="0"/>
              <a:t> GPT-2, until further research could be conducted into the safety if its generations.</a:t>
            </a:r>
          </a:p>
          <a:p>
            <a:endParaRPr lang="en-US" dirty="0"/>
          </a:p>
          <a:p>
            <a:r>
              <a:rPr lang="en-US" dirty="0"/>
              <a:t>The generations from Open’s GPT-2 model were sufficiently impressive that the popular news media quickly picked up on this as being a text generator that was too dangerous to release, so dangerous even its own creators were scared of it.</a:t>
            </a:r>
          </a:p>
          <a:p>
            <a:endParaRPr lang="en-US" dirty="0"/>
          </a:p>
          <a:p>
            <a:r>
              <a:rPr lang="en-US" dirty="0"/>
              <a:t>At the time, I was just getting into doing research on story generation.</a:t>
            </a:r>
          </a:p>
          <a:p>
            <a:r>
              <a:rPr lang="en-US" dirty="0"/>
              <a:t>I had been training my own, albeit smaller models for story writing, and I had been very frustrated with the quality of the generations.</a:t>
            </a:r>
          </a:p>
          <a:p>
            <a:r>
              <a:rPr lang="en-US" dirty="0"/>
              <a:t>While I didn’t doubt the GPT-2 models had all sorts of real ethical concerns, I was skeptical of the claims that the text was </a:t>
            </a:r>
          </a:p>
          <a:p>
            <a:endParaRPr lang="en-US" dirty="0"/>
          </a:p>
          <a:p>
            <a:r>
              <a:rPr lang="en-US" dirty="0"/>
              <a:t>I decided to try to answer the research questions:</a:t>
            </a:r>
          </a:p>
          <a:p>
            <a:r>
              <a:rPr lang="en-US" sz="1200" kern="1200" dirty="0">
                <a:solidFill>
                  <a:schemeClr val="tx1"/>
                </a:solidFill>
                <a:effectLst/>
                <a:latin typeface="+mn-lt"/>
                <a:ea typeface="+mn-ea"/>
                <a:cs typeface="+mn-cs"/>
              </a:rPr>
              <a:t>Are humans actually fooled by machine-generated text?</a:t>
            </a:r>
          </a:p>
          <a:p>
            <a:r>
              <a:rPr lang="en-US" sz="1200" kern="1200" dirty="0">
                <a:solidFill>
                  <a:schemeClr val="tx1"/>
                </a:solidFill>
                <a:effectLst/>
                <a:latin typeface="+mn-lt"/>
                <a:ea typeface="+mn-ea"/>
                <a:cs typeface="+mn-cs"/>
              </a:rPr>
              <a:t>Is it possible to design automatic detection systems which can aid humans in identifying when they’re being misled?</a:t>
            </a:r>
          </a:p>
          <a:p>
            <a:r>
              <a:rPr lang="en-US" sz="1200" kern="1200" dirty="0">
                <a:solidFill>
                  <a:schemeClr val="tx1"/>
                </a:solidFill>
                <a:effectLst/>
                <a:latin typeface="+mn-lt"/>
                <a:ea typeface="+mn-ea"/>
                <a:cs typeface="+mn-cs"/>
              </a:rPr>
              <a:t>And finally, what errors do humans or automatic detection systems pick up on to come to their conclusions?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CB1C332-F7BA-C448-BF48-89331B14B257}" type="slidenum">
              <a:rPr lang="en-US" smtClean="0"/>
              <a:t>9</a:t>
            </a:fld>
            <a:endParaRPr lang="en-US"/>
          </a:p>
        </p:txBody>
      </p:sp>
    </p:spTree>
    <p:extLst>
      <p:ext uri="{BB962C8B-B14F-4D97-AF65-F5344CB8AC3E}">
        <p14:creationId xmlns:p14="http://schemas.microsoft.com/office/powerpoint/2010/main" val="103192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743454D-5958-B846-A0B3-4A9BE7F4D521}" type="datetime1">
              <a:rPr lang="en-US" smtClean="0"/>
              <a:t>9/20/22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09438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934B34D-1A3C-4E49-B769-A044E8B06CE5}" type="datetime1">
              <a:rPr lang="en-US" smtClean="0"/>
              <a:t>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4E4DE7-2D08-6148-917C-4321D781EDEB}" type="slidenum">
              <a:rPr lang="en-US" smtClean="0"/>
              <a:t>‹#›</a:t>
            </a:fld>
            <a:endParaRPr lang="en-US"/>
          </a:p>
        </p:txBody>
      </p:sp>
    </p:spTree>
    <p:extLst>
      <p:ext uri="{BB962C8B-B14F-4D97-AF65-F5344CB8AC3E}">
        <p14:creationId xmlns:p14="http://schemas.microsoft.com/office/powerpoint/2010/main" val="2621982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CFA48A-1DE5-8641-9DAC-1E06DDADBCC3}" type="datetime1">
              <a:rPr lang="en-US" smtClean="0"/>
              <a:t>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4E4DE7-2D08-6148-917C-4321D781EDEB}" type="slidenum">
              <a:rPr lang="en-US" smtClean="0"/>
              <a:t>‹#›</a:t>
            </a:fld>
            <a:endParaRPr lang="en-US"/>
          </a:p>
        </p:txBody>
      </p:sp>
    </p:spTree>
    <p:extLst>
      <p:ext uri="{BB962C8B-B14F-4D97-AF65-F5344CB8AC3E}">
        <p14:creationId xmlns:p14="http://schemas.microsoft.com/office/powerpoint/2010/main" val="19280664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104231-1CC8-624E-87C3-202A6100599E}" type="datetime1">
              <a:rPr lang="en-US" smtClean="0"/>
              <a:t>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4E4DE7-2D08-6148-917C-4321D781EDEB}" type="slidenum">
              <a:rPr lang="en-US" smtClean="0"/>
              <a:t>‹#›</a:t>
            </a:fld>
            <a:endParaRPr lang="en-US"/>
          </a:p>
        </p:txBody>
      </p:sp>
    </p:spTree>
    <p:extLst>
      <p:ext uri="{BB962C8B-B14F-4D97-AF65-F5344CB8AC3E}">
        <p14:creationId xmlns:p14="http://schemas.microsoft.com/office/powerpoint/2010/main" val="655533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C77588-B12A-3344-B1C7-8B0B35A9629A}" type="datetime1">
              <a:rPr lang="en-US" smtClean="0"/>
              <a:t>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4E4DE7-2D08-6148-917C-4321D781EDEB}" type="slidenum">
              <a:rPr lang="en-US" smtClean="0"/>
              <a:t>‹#›</a:t>
            </a:fld>
            <a:endParaRPr lang="en-US"/>
          </a:p>
        </p:txBody>
      </p:sp>
    </p:spTree>
    <p:extLst>
      <p:ext uri="{BB962C8B-B14F-4D97-AF65-F5344CB8AC3E}">
        <p14:creationId xmlns:p14="http://schemas.microsoft.com/office/powerpoint/2010/main" val="1584694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5pPr marL="952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sz="1800" dirty="0">
                <a:solidFill>
                  <a:schemeClr val="accent4">
                    <a:lumMod val="75000"/>
                  </a:schemeClr>
                </a:solidFill>
                <a:latin typeface="Andale Mono" panose="020B0509000000000004" pitchFamily="49" charset="0"/>
              </a:rPr>
              <a:t>hippopotamus</a:t>
            </a:r>
            <a:endParaRPr lang="en-US" dirty="0"/>
          </a:p>
        </p:txBody>
      </p:sp>
      <p:sp>
        <p:nvSpPr>
          <p:cNvPr id="4" name="Date Placeholder 3"/>
          <p:cNvSpPr>
            <a:spLocks noGrp="1"/>
          </p:cNvSpPr>
          <p:nvPr>
            <p:ph type="dt" sz="half" idx="10"/>
          </p:nvPr>
        </p:nvSpPr>
        <p:spPr/>
        <p:txBody>
          <a:bodyPr/>
          <a:lstStyle/>
          <a:p>
            <a:fld id="{C045F805-21B0-0148-AFE1-5102DB422435}" type="datetime1">
              <a:rPr lang="en-US" smtClean="0"/>
              <a:t>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4E4DE7-2D08-6148-917C-4321D781EDEB}" type="slidenum">
              <a:rPr lang="en-US" smtClean="0"/>
              <a:t>‹#›</a:t>
            </a:fld>
            <a:endParaRPr lang="en-US"/>
          </a:p>
        </p:txBody>
      </p:sp>
      <p:cxnSp>
        <p:nvCxnSpPr>
          <p:cNvPr id="7" name="Straight Connector 6">
            <a:extLst>
              <a:ext uri="{FF2B5EF4-FFF2-40B4-BE49-F238E27FC236}">
                <a16:creationId xmlns:a16="http://schemas.microsoft.com/office/drawing/2014/main" id="{0C921005-F665-C24F-B5F3-9E1C0681B2D1}"/>
              </a:ext>
            </a:extLst>
          </p:cNvPr>
          <p:cNvCxnSpPr>
            <a:cxnSpLocks/>
          </p:cNvCxnSpPr>
          <p:nvPr userDrawn="1"/>
        </p:nvCxnSpPr>
        <p:spPr>
          <a:xfrm>
            <a:off x="838200" y="1447800"/>
            <a:ext cx="10515600" cy="0"/>
          </a:xfrm>
          <a:prstGeom prst="line">
            <a:avLst/>
          </a:prstGeom>
          <a:ln w="254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429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B63AF-8A91-FD4D-A78A-A5696A453FF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AFDD736-4891-8B45-B813-129FD1698622}"/>
              </a:ext>
            </a:extLst>
          </p:cNvPr>
          <p:cNvSpPr>
            <a:spLocks noGrp="1"/>
          </p:cNvSpPr>
          <p:nvPr>
            <p:ph type="dt" sz="half" idx="10"/>
          </p:nvPr>
        </p:nvSpPr>
        <p:spPr/>
        <p:txBody>
          <a:bodyPr/>
          <a:lstStyle/>
          <a:p>
            <a:fld id="{7EBA48AA-78F3-4E4F-B880-5A465A57767E}" type="datetime1">
              <a:rPr lang="en-US" smtClean="0"/>
              <a:t>9/20/22</a:t>
            </a:fld>
            <a:endParaRPr lang="en-US"/>
          </a:p>
        </p:txBody>
      </p:sp>
      <p:sp>
        <p:nvSpPr>
          <p:cNvPr id="4" name="Footer Placeholder 3">
            <a:extLst>
              <a:ext uri="{FF2B5EF4-FFF2-40B4-BE49-F238E27FC236}">
                <a16:creationId xmlns:a16="http://schemas.microsoft.com/office/drawing/2014/main" id="{8C9D22F0-6436-3C4F-A696-CA9ABAB97E1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8D800EC-1DE8-3844-B861-E7C8FBB6DD25}"/>
              </a:ext>
            </a:extLst>
          </p:cNvPr>
          <p:cNvSpPr>
            <a:spLocks noGrp="1"/>
          </p:cNvSpPr>
          <p:nvPr>
            <p:ph type="sldNum" sz="quarter" idx="12"/>
          </p:nvPr>
        </p:nvSpPr>
        <p:spPr/>
        <p:txBody>
          <a:bodyPr/>
          <a:lstStyle/>
          <a:p>
            <a:fld id="{654E4DE7-2D08-6148-917C-4321D781EDEB}" type="slidenum">
              <a:rPr lang="en-US" smtClean="0"/>
              <a:t>‹#›</a:t>
            </a:fld>
            <a:endParaRPr lang="en-US"/>
          </a:p>
        </p:txBody>
      </p:sp>
      <p:cxnSp>
        <p:nvCxnSpPr>
          <p:cNvPr id="6" name="Straight Connector 5">
            <a:extLst>
              <a:ext uri="{FF2B5EF4-FFF2-40B4-BE49-F238E27FC236}">
                <a16:creationId xmlns:a16="http://schemas.microsoft.com/office/drawing/2014/main" id="{A44CFFED-D81A-3542-8033-5428B0504226}"/>
              </a:ext>
            </a:extLst>
          </p:cNvPr>
          <p:cNvCxnSpPr>
            <a:cxnSpLocks/>
          </p:cNvCxnSpPr>
          <p:nvPr userDrawn="1"/>
        </p:nvCxnSpPr>
        <p:spPr>
          <a:xfrm>
            <a:off x="838200" y="1679339"/>
            <a:ext cx="10515600" cy="0"/>
          </a:xfrm>
          <a:prstGeom prst="line">
            <a:avLst/>
          </a:prstGeom>
          <a:ln w="254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3DB01699-53CD-AE43-BF2A-933C295F9416}"/>
              </a:ext>
            </a:extLst>
          </p:cNvPr>
          <p:cNvSpPr>
            <a:spLocks noGrp="1"/>
          </p:cNvSpPr>
          <p:nvPr>
            <p:ph idx="1"/>
          </p:nvPr>
        </p:nvSpPr>
        <p:spPr>
          <a:xfrm>
            <a:off x="838200" y="1825625"/>
            <a:ext cx="10515600" cy="4351338"/>
          </a:xfrm>
        </p:spPr>
        <p:txBody>
          <a:bodyPr/>
          <a:lstStyle>
            <a:lvl5pPr marL="952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sz="1800" dirty="0">
                <a:solidFill>
                  <a:schemeClr val="accent4">
                    <a:lumMod val="75000"/>
                  </a:schemeClr>
                </a:solidFill>
                <a:latin typeface="Andale Mono" panose="020B0509000000000004" pitchFamily="49" charset="0"/>
              </a:rPr>
              <a:t>hippopotamus</a:t>
            </a:r>
            <a:endParaRPr lang="en-US" dirty="0"/>
          </a:p>
        </p:txBody>
      </p:sp>
    </p:spTree>
    <p:extLst>
      <p:ext uri="{BB962C8B-B14F-4D97-AF65-F5344CB8AC3E}">
        <p14:creationId xmlns:p14="http://schemas.microsoft.com/office/powerpoint/2010/main" val="1080464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3E27AF-4486-7A4E-81CE-A7D340509506}" type="datetime1">
              <a:rPr lang="en-US" smtClean="0"/>
              <a:t>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4E4DE7-2D08-6148-917C-4321D781EDEB}" type="slidenum">
              <a:rPr lang="en-US" smtClean="0"/>
              <a:t>‹#›</a:t>
            </a:fld>
            <a:endParaRPr lang="en-US"/>
          </a:p>
        </p:txBody>
      </p:sp>
    </p:spTree>
    <p:extLst>
      <p:ext uri="{BB962C8B-B14F-4D97-AF65-F5344CB8AC3E}">
        <p14:creationId xmlns:p14="http://schemas.microsoft.com/office/powerpoint/2010/main" val="25030888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accent3">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343025"/>
            <a:ext cx="10798176" cy="4057649"/>
          </a:xfrm>
        </p:spPr>
        <p:txBody>
          <a:bodyPr anchor="t">
            <a:normAutofit/>
          </a:bodyPr>
          <a:lstStyle>
            <a:lvl1pPr>
              <a:lnSpc>
                <a:spcPct val="100000"/>
              </a:lnSpc>
              <a:spcBef>
                <a:spcPts val="1200"/>
              </a:spcBef>
              <a:defRPr sz="5400" b="1">
                <a:solidFill>
                  <a:schemeClr val="bg1"/>
                </a:solidFill>
              </a:defRPr>
            </a:lvl1pPr>
          </a:lstStyle>
          <a:p>
            <a:r>
              <a:rPr lang="en-US" dirty="0"/>
              <a:t>Background on Language Generation</a:t>
            </a:r>
            <a:br>
              <a:rPr lang="en-US" dirty="0"/>
            </a:br>
            <a:r>
              <a:rPr lang="en-US" dirty="0"/>
              <a:t>Detection of Generated Text</a:t>
            </a:r>
            <a:br>
              <a:rPr lang="en-US" dirty="0"/>
            </a:br>
            <a:r>
              <a:rPr lang="en-US" dirty="0"/>
              <a:t>The Risks of Memorization</a:t>
            </a:r>
            <a:br>
              <a:rPr lang="en-US" dirty="0"/>
            </a:br>
            <a:r>
              <a:rPr lang="en-US" dirty="0"/>
              <a:t>Language Generation and Creativity</a:t>
            </a:r>
          </a:p>
        </p:txBody>
      </p:sp>
      <p:sp>
        <p:nvSpPr>
          <p:cNvPr id="4" name="Date Placeholder 3"/>
          <p:cNvSpPr>
            <a:spLocks noGrp="1"/>
          </p:cNvSpPr>
          <p:nvPr>
            <p:ph type="dt" sz="half" idx="10"/>
          </p:nvPr>
        </p:nvSpPr>
        <p:spPr/>
        <p:txBody>
          <a:bodyPr/>
          <a:lstStyle/>
          <a:p>
            <a:fld id="{833E27AF-4486-7A4E-81CE-A7D340509506}" type="datetime1">
              <a:rPr lang="en-US" smtClean="0"/>
              <a:t>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4E4DE7-2D08-6148-917C-4321D781EDEB}" type="slidenum">
              <a:rPr lang="en-US" smtClean="0"/>
              <a:t>‹#›</a:t>
            </a:fld>
            <a:endParaRPr lang="en-US"/>
          </a:p>
        </p:txBody>
      </p:sp>
    </p:spTree>
    <p:extLst>
      <p:ext uri="{BB962C8B-B14F-4D97-AF65-F5344CB8AC3E}">
        <p14:creationId xmlns:p14="http://schemas.microsoft.com/office/powerpoint/2010/main" val="1103831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923FAEF-82E5-2D4D-AE17-52FF53EA472F}" type="datetime1">
              <a:rPr lang="en-US" smtClean="0"/>
              <a:t>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4E4DE7-2D08-6148-917C-4321D781EDEB}" type="slidenum">
              <a:rPr lang="en-US" smtClean="0"/>
              <a:t>‹#›</a:t>
            </a:fld>
            <a:endParaRPr lang="en-US"/>
          </a:p>
        </p:txBody>
      </p:sp>
      <p:cxnSp>
        <p:nvCxnSpPr>
          <p:cNvPr id="9" name="Straight Connector 8">
            <a:extLst>
              <a:ext uri="{FF2B5EF4-FFF2-40B4-BE49-F238E27FC236}">
                <a16:creationId xmlns:a16="http://schemas.microsoft.com/office/drawing/2014/main" id="{8234BF68-66B6-CB4A-88C6-FC255F00B67F}"/>
              </a:ext>
            </a:extLst>
          </p:cNvPr>
          <p:cNvCxnSpPr>
            <a:cxnSpLocks/>
          </p:cNvCxnSpPr>
          <p:nvPr userDrawn="1"/>
        </p:nvCxnSpPr>
        <p:spPr>
          <a:xfrm>
            <a:off x="838200" y="1447800"/>
            <a:ext cx="10515600" cy="0"/>
          </a:xfrm>
          <a:prstGeom prst="line">
            <a:avLst/>
          </a:prstGeom>
          <a:ln w="254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9311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9BA84CD-4C08-F84A-85A3-5FD5A9B213CB}" type="datetime1">
              <a:rPr lang="en-US" smtClean="0"/>
              <a:t>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4E4DE7-2D08-6148-917C-4321D781EDEB}" type="slidenum">
              <a:rPr lang="en-US" smtClean="0"/>
              <a:t>‹#›</a:t>
            </a:fld>
            <a:endParaRPr lang="en-US"/>
          </a:p>
        </p:txBody>
      </p:sp>
    </p:spTree>
    <p:extLst>
      <p:ext uri="{BB962C8B-B14F-4D97-AF65-F5344CB8AC3E}">
        <p14:creationId xmlns:p14="http://schemas.microsoft.com/office/powerpoint/2010/main" val="2268673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382530F-8F32-A94B-BA37-BB6E19129219}" type="datetime1">
              <a:rPr lang="en-US" smtClean="0"/>
              <a:t>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4E4DE7-2D08-6148-917C-4321D781EDEB}" type="slidenum">
              <a:rPr lang="en-US" smtClean="0"/>
              <a:t>‹#›</a:t>
            </a:fld>
            <a:endParaRPr lang="en-US"/>
          </a:p>
        </p:txBody>
      </p:sp>
      <p:cxnSp>
        <p:nvCxnSpPr>
          <p:cNvPr id="6" name="Straight Connector 5">
            <a:extLst>
              <a:ext uri="{FF2B5EF4-FFF2-40B4-BE49-F238E27FC236}">
                <a16:creationId xmlns:a16="http://schemas.microsoft.com/office/drawing/2014/main" id="{BD3C5ED5-3DA3-6245-AEAA-0878373F6181}"/>
              </a:ext>
            </a:extLst>
          </p:cNvPr>
          <p:cNvCxnSpPr>
            <a:cxnSpLocks/>
          </p:cNvCxnSpPr>
          <p:nvPr userDrawn="1"/>
        </p:nvCxnSpPr>
        <p:spPr>
          <a:xfrm>
            <a:off x="838200" y="1447800"/>
            <a:ext cx="10515600" cy="0"/>
          </a:xfrm>
          <a:prstGeom prst="line">
            <a:avLst/>
          </a:prstGeom>
          <a:ln w="254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2349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1195EE-59A4-0A4F-984E-B1BDDD53A367}" type="datetime1">
              <a:rPr lang="en-US" smtClean="0"/>
              <a:t>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4E4DE7-2D08-6148-917C-4321D781EDEB}" type="slidenum">
              <a:rPr lang="en-US" smtClean="0"/>
              <a:t>‹#›</a:t>
            </a:fld>
            <a:endParaRPr lang="en-US"/>
          </a:p>
        </p:txBody>
      </p:sp>
    </p:spTree>
    <p:extLst>
      <p:ext uri="{BB962C8B-B14F-4D97-AF65-F5344CB8AC3E}">
        <p14:creationId xmlns:p14="http://schemas.microsoft.com/office/powerpoint/2010/main" val="419295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BA48AA-78F3-4E4F-B880-5A465A57767E}" type="datetime1">
              <a:rPr lang="en-US" smtClean="0"/>
              <a:t>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448800" y="317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4E4DE7-2D08-6148-917C-4321D781EDEB}" type="slidenum">
              <a:rPr lang="en-US" smtClean="0"/>
              <a:t>‹#›</a:t>
            </a:fld>
            <a:endParaRPr lang="en-US"/>
          </a:p>
        </p:txBody>
      </p:sp>
    </p:spTree>
    <p:extLst>
      <p:ext uri="{BB962C8B-B14F-4D97-AF65-F5344CB8AC3E}">
        <p14:creationId xmlns:p14="http://schemas.microsoft.com/office/powerpoint/2010/main" val="876151421"/>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93" r:id="rId3"/>
    <p:sldLayoutId id="2147483783" r:id="rId4"/>
    <p:sldLayoutId id="2147483792"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6.emf"/></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9.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1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6.xml"/><Relationship Id="rId1" Type="http://schemas.openxmlformats.org/officeDocument/2006/relationships/slideLayout" Target="../slideLayouts/slideLayout6.xml"/><Relationship Id="rId5" Type="http://schemas.openxmlformats.org/officeDocument/2006/relationships/chart" Target="../charts/chart4.xml"/><Relationship Id="rId4" Type="http://schemas.openxmlformats.org/officeDocument/2006/relationships/chart" Target="../charts/char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ideo" Target="https://www.youtube.com/embed/HthbABWE-xw?feature=oembed" TargetMode="External"/><Relationship Id="rId4" Type="http://schemas.openxmlformats.org/officeDocument/2006/relationships/image" Target="../media/image7.jpeg"/></Relationships>
</file>

<file path=ppt/slides/_rels/slide2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www.seas.upenn.edu/~daphnei/nlg_tutorial.pdf"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hyperlink" Target="http://www.seas.upenn.edu/~daphnei/nlg_tutorial.pdf" TargetMode="External"/><Relationship Id="rId4" Type="http://schemas.openxmlformats.org/officeDocument/2006/relationships/image" Target="../media/image9.png"/></Relationships>
</file>

<file path=ppt/slides/_rels/slide4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hyperlink" Target="http://www.seas.upenn.edu/~daphnei/nlg_tutorial.pdf" TargetMode="External"/><Relationship Id="rId4" Type="http://schemas.openxmlformats.org/officeDocument/2006/relationships/image" Target="../media/image10.png"/></Relationships>
</file>

<file path=ppt/slides/_rels/slide4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hyperlink" Target="http://www.seas.upenn.edu/~daphnei/nlg_tutorial.pdf" TargetMode="Externa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hyperlink" Target="http://www.seas.upenn.edu/~daphnei/nlg_tutorial.pdf"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20.png"/><Relationship Id="rId4" Type="http://schemas.openxmlformats.org/officeDocument/2006/relationships/image" Target="../media/image110.png"/></Relationships>
</file>

<file path=ppt/slides/_rels/slide51.xml.rels><?xml version="1.0" encoding="UTF-8" standalone="yes"?>
<Relationships xmlns="http://schemas.openxmlformats.org/package/2006/relationships"><Relationship Id="rId8" Type="http://schemas.openxmlformats.org/officeDocument/2006/relationships/hyperlink" Target="http://www.seas.upenn.edu/~daphnei/nlg_tutorial.pdf" TargetMode="External"/><Relationship Id="rId3" Type="http://schemas.openxmlformats.org/officeDocument/2006/relationships/image" Target="../media/image20.emf"/><Relationship Id="rId7" Type="http://schemas.openxmlformats.org/officeDocument/2006/relationships/image" Target="../media/image21.emf"/><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0.png"/><Relationship Id="rId4" Type="http://schemas.openxmlformats.org/officeDocument/2006/relationships/image" Target="../media/image110.png"/></Relationships>
</file>

<file path=ppt/slides/_rels/slide52.xml.rels><?xml version="1.0" encoding="UTF-8" standalone="yes"?>
<Relationships xmlns="http://schemas.openxmlformats.org/package/2006/relationships"><Relationship Id="rId2" Type="http://schemas.openxmlformats.org/officeDocument/2006/relationships/hyperlink" Target="http://www.seas.upenn.edu/~daphnei/nlg_tutorial.pdf"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24.emf"/></Relationships>
</file>

<file path=ppt/slides/_rels/slide5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image" Target="../media/image27.emf"/><Relationship Id="rId4" Type="http://schemas.openxmlformats.org/officeDocument/2006/relationships/image" Target="../media/image26.emf"/></Relationships>
</file>

<file path=ppt/slides/_rels/slide5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5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45.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bit.ly/3fLDuci"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xml"/><Relationship Id="rId4" Type="http://schemas.openxmlformats.org/officeDocument/2006/relationships/image" Target="../media/image35.svg"/></Relationships>
</file>

<file path=ppt/slides/_rels/slide6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png"/><Relationship Id="rId1" Type="http://schemas.openxmlformats.org/officeDocument/2006/relationships/slideLayout" Target="../slideLayouts/slideLayout9.xml"/><Relationship Id="rId4" Type="http://schemas.openxmlformats.org/officeDocument/2006/relationships/image" Target="../media/image35.svg"/></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7.png"/><Relationship Id="rId1" Type="http://schemas.openxmlformats.org/officeDocument/2006/relationships/slideLayout" Target="../slideLayouts/slideLayout9.xml"/><Relationship Id="rId4" Type="http://schemas.openxmlformats.org/officeDocument/2006/relationships/image" Target="../media/image35.svg"/></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8.png"/><Relationship Id="rId1" Type="http://schemas.openxmlformats.org/officeDocument/2006/relationships/slideLayout" Target="../slideLayouts/slideLayout9.xml"/><Relationship Id="rId4" Type="http://schemas.openxmlformats.org/officeDocument/2006/relationships/image" Target="../media/image35.svg"/></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9.png"/><Relationship Id="rId1" Type="http://schemas.openxmlformats.org/officeDocument/2006/relationships/slideLayout" Target="../slideLayouts/slideLayout9.xml"/><Relationship Id="rId4" Type="http://schemas.openxmlformats.org/officeDocument/2006/relationships/image" Target="../media/image35.svg"/></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0.png"/><Relationship Id="rId1" Type="http://schemas.openxmlformats.org/officeDocument/2006/relationships/slideLayout" Target="../slideLayouts/slideLayout9.xml"/><Relationship Id="rId4" Type="http://schemas.openxmlformats.org/officeDocument/2006/relationships/image" Target="../media/image35.svg"/></Relationships>
</file>

<file path=ppt/slides/_rels/slide6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0.png"/><Relationship Id="rId1" Type="http://schemas.openxmlformats.org/officeDocument/2006/relationships/slideLayout" Target="../slideLayouts/slideLayout9.xml"/><Relationship Id="rId4" Type="http://schemas.openxmlformats.org/officeDocument/2006/relationships/image" Target="../media/image35.sv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bit.ly/3fLDuci"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5.xml"/><Relationship Id="rId1" Type="http://schemas.openxmlformats.org/officeDocument/2006/relationships/slideLayout" Target="../slideLayouts/slideLayout6.xml"/><Relationship Id="rId5" Type="http://schemas.openxmlformats.org/officeDocument/2006/relationships/chart" Target="../charts/chart2.xml"/><Relationship Id="rId4" Type="http://schemas.openxmlformats.org/officeDocument/2006/relationships/chart" Target="../charts/char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ext&#10;&#10;Description automatically generated">
            <a:extLst>
              <a:ext uri="{FF2B5EF4-FFF2-40B4-BE49-F238E27FC236}">
                <a16:creationId xmlns:a16="http://schemas.microsoft.com/office/drawing/2014/main" id="{FCBA321B-9631-3343-827A-13B2AD9B39CF}"/>
              </a:ext>
            </a:extLst>
          </p:cNvPr>
          <p:cNvPicPr>
            <a:picLocks noChangeAspect="1"/>
          </p:cNvPicPr>
          <p:nvPr/>
        </p:nvPicPr>
        <p:blipFill rotWithShape="1">
          <a:blip r:embed="rId3"/>
          <a:srcRect t="4771" r="25882" b="4318"/>
          <a:stretch/>
        </p:blipFill>
        <p:spPr>
          <a:xfrm>
            <a:off x="266700" y="-838190"/>
            <a:ext cx="12403280" cy="9812708"/>
          </a:xfrm>
          <a:prstGeom prst="rect">
            <a:avLst/>
          </a:prstGeom>
        </p:spPr>
      </p:pic>
      <p:sp>
        <p:nvSpPr>
          <p:cNvPr id="15" name="Rectangle 14">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F81E391C-99E3-844F-A255-6FE2DA5A6448}"/>
              </a:ext>
            </a:extLst>
          </p:cNvPr>
          <p:cNvSpPr>
            <a:spLocks noGrp="1"/>
          </p:cNvSpPr>
          <p:nvPr>
            <p:ph type="sldNum" sz="quarter" idx="4294967295"/>
          </p:nvPr>
        </p:nvSpPr>
        <p:spPr>
          <a:xfrm>
            <a:off x="8970819" y="6356350"/>
            <a:ext cx="2743200" cy="365125"/>
          </a:xfrm>
        </p:spPr>
        <p:txBody>
          <a:bodyPr>
            <a:normAutofit/>
          </a:bodyPr>
          <a:lstStyle/>
          <a:p>
            <a:pPr>
              <a:spcAft>
                <a:spcPts val="600"/>
              </a:spcAft>
            </a:pPr>
            <a:fld id="{654E4DE7-2D08-6148-917C-4321D781EDEB}" type="slidenum">
              <a:rPr lang="en-US">
                <a:solidFill>
                  <a:schemeClr val="bg1"/>
                </a:solidFill>
              </a:rPr>
              <a:pPr>
                <a:spcAft>
                  <a:spcPts val="600"/>
                </a:spcAft>
              </a:pPr>
              <a:t>1</a:t>
            </a:fld>
            <a:endParaRPr lang="en-US">
              <a:solidFill>
                <a:schemeClr val="bg1"/>
              </a:solidFill>
            </a:endParaRPr>
          </a:p>
        </p:txBody>
      </p:sp>
      <p:sp>
        <p:nvSpPr>
          <p:cNvPr id="14" name="Title 1">
            <a:extLst>
              <a:ext uri="{FF2B5EF4-FFF2-40B4-BE49-F238E27FC236}">
                <a16:creationId xmlns:a16="http://schemas.microsoft.com/office/drawing/2014/main" id="{E6A42C9E-1533-5246-B7FA-EF99AADFFE91}"/>
              </a:ext>
            </a:extLst>
          </p:cNvPr>
          <p:cNvSpPr>
            <a:spLocks noGrp="1"/>
          </p:cNvSpPr>
          <p:nvPr>
            <p:ph type="ctrTitle"/>
          </p:nvPr>
        </p:nvSpPr>
        <p:spPr>
          <a:xfrm>
            <a:off x="477980" y="1122363"/>
            <a:ext cx="6880084" cy="3204134"/>
          </a:xfrm>
        </p:spPr>
        <p:txBody>
          <a:bodyPr anchor="b">
            <a:normAutofit/>
          </a:bodyPr>
          <a:lstStyle/>
          <a:p>
            <a:pPr algn="l"/>
            <a:r>
              <a:rPr lang="en-US" sz="3600" b="1" dirty="0">
                <a:solidFill>
                  <a:schemeClr val="tx1"/>
                </a:solidFill>
                <a:latin typeface="Arial" panose="020B0604020202020204" pitchFamily="34" charset="0"/>
              </a:rPr>
              <a:t>Understanding the Limitations of Using Large Language Models for Text Generation</a:t>
            </a:r>
            <a:endParaRPr lang="en-US" sz="3600" b="1" dirty="0">
              <a:solidFill>
                <a:schemeClr val="tx1"/>
              </a:solidFill>
            </a:endParaRPr>
          </a:p>
        </p:txBody>
      </p:sp>
      <p:sp>
        <p:nvSpPr>
          <p:cNvPr id="16" name="Subtitle 2">
            <a:extLst>
              <a:ext uri="{FF2B5EF4-FFF2-40B4-BE49-F238E27FC236}">
                <a16:creationId xmlns:a16="http://schemas.microsoft.com/office/drawing/2014/main" id="{9F49C574-BF41-EE46-BCE3-50B45EDCDEA2}"/>
              </a:ext>
            </a:extLst>
          </p:cNvPr>
          <p:cNvSpPr>
            <a:spLocks noGrp="1"/>
          </p:cNvSpPr>
          <p:nvPr>
            <p:ph type="subTitle" idx="1"/>
          </p:nvPr>
        </p:nvSpPr>
        <p:spPr>
          <a:xfrm>
            <a:off x="477979" y="4872922"/>
            <a:ext cx="6440179" cy="1446852"/>
          </a:xfrm>
        </p:spPr>
        <p:txBody>
          <a:bodyPr>
            <a:normAutofit fontScale="70000" lnSpcReduction="20000"/>
          </a:bodyPr>
          <a:lstStyle/>
          <a:p>
            <a:pPr algn="l">
              <a:lnSpc>
                <a:spcPct val="120000"/>
              </a:lnSpc>
              <a:spcBef>
                <a:spcPts val="800"/>
              </a:spcBef>
            </a:pPr>
            <a:r>
              <a:rPr lang="en-US" b="1" dirty="0">
                <a:solidFill>
                  <a:schemeClr val="tx1"/>
                </a:solidFill>
              </a:rPr>
              <a:t>Daphne Ippolito</a:t>
            </a:r>
          </a:p>
          <a:p>
            <a:pPr algn="l">
              <a:lnSpc>
                <a:spcPct val="120000"/>
              </a:lnSpc>
              <a:spcBef>
                <a:spcPts val="800"/>
              </a:spcBef>
            </a:pPr>
            <a:r>
              <a:rPr lang="en-US" dirty="0">
                <a:solidFill>
                  <a:schemeClr val="tx1"/>
                </a:solidFill>
              </a:rPr>
              <a:t>Advisors: Chris </a:t>
            </a:r>
            <a:r>
              <a:rPr lang="en-US" dirty="0" err="1">
                <a:solidFill>
                  <a:schemeClr val="tx1"/>
                </a:solidFill>
              </a:rPr>
              <a:t>Callison</a:t>
            </a:r>
            <a:r>
              <a:rPr lang="en-US" dirty="0">
                <a:solidFill>
                  <a:schemeClr val="tx1"/>
                </a:solidFill>
              </a:rPr>
              <a:t>-Burch, Douglas Eck</a:t>
            </a:r>
          </a:p>
          <a:p>
            <a:pPr algn="l">
              <a:lnSpc>
                <a:spcPct val="120000"/>
              </a:lnSpc>
              <a:spcBef>
                <a:spcPts val="800"/>
              </a:spcBef>
            </a:pPr>
            <a:r>
              <a:rPr lang="en-US" dirty="0">
                <a:solidFill>
                  <a:schemeClr val="tx1"/>
                </a:solidFill>
              </a:rPr>
              <a:t>Thesis committee:  Marianna </a:t>
            </a:r>
            <a:r>
              <a:rPr lang="en-US" dirty="0" err="1">
                <a:solidFill>
                  <a:schemeClr val="tx1"/>
                </a:solidFill>
              </a:rPr>
              <a:t>Apidianaki</a:t>
            </a:r>
            <a:r>
              <a:rPr lang="en-US" dirty="0">
                <a:solidFill>
                  <a:schemeClr val="tx1"/>
                </a:solidFill>
              </a:rPr>
              <a:t>, David </a:t>
            </a:r>
            <a:r>
              <a:rPr lang="en-US" dirty="0" err="1">
                <a:solidFill>
                  <a:schemeClr val="tx1"/>
                </a:solidFill>
              </a:rPr>
              <a:t>Grangier</a:t>
            </a:r>
            <a:r>
              <a:rPr lang="en-US" dirty="0">
                <a:solidFill>
                  <a:schemeClr val="tx1"/>
                </a:solidFill>
              </a:rPr>
              <a:t> (external), Dan Roth, Lyle Ungar (chair)</a:t>
            </a:r>
          </a:p>
        </p:txBody>
      </p:sp>
      <p:sp>
        <p:nvSpPr>
          <p:cNvPr id="18" name="Rectangle 17">
            <a:extLst>
              <a:ext uri="{FF2B5EF4-FFF2-40B4-BE49-F238E27FC236}">
                <a16:creationId xmlns:a16="http://schemas.microsoft.com/office/drawing/2014/main" id="{3BCB21DE-E846-1C43-9E78-9F7606B73512}"/>
              </a:ext>
            </a:extLst>
          </p:cNvPr>
          <p:cNvSpPr/>
          <p:nvPr/>
        </p:nvSpPr>
        <p:spPr>
          <a:xfrm>
            <a:off x="0" y="285750"/>
            <a:ext cx="1333500" cy="8366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6A5032D-44E4-9D40-AAEA-14DEEABBD3B1}"/>
              </a:ext>
            </a:extLst>
          </p:cNvPr>
          <p:cNvSpPr txBox="1"/>
          <p:nvPr/>
        </p:nvSpPr>
        <p:spPr>
          <a:xfrm>
            <a:off x="-1911927" y="241069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234713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CCF51F-EC30-4D40-8C6F-477F43DC2899}"/>
              </a:ext>
            </a:extLst>
          </p:cNvPr>
          <p:cNvPicPr>
            <a:picLocks noChangeAspect="1"/>
          </p:cNvPicPr>
          <p:nvPr/>
        </p:nvPicPr>
        <p:blipFill rotWithShape="1">
          <a:blip r:embed="rId3"/>
          <a:srcRect b="27393"/>
          <a:stretch/>
        </p:blipFill>
        <p:spPr>
          <a:xfrm>
            <a:off x="132732" y="1729336"/>
            <a:ext cx="11651226" cy="5022253"/>
          </a:xfrm>
          <a:prstGeom prst="rect">
            <a:avLst/>
          </a:prstGeom>
        </p:spPr>
      </p:pic>
      <p:sp>
        <p:nvSpPr>
          <p:cNvPr id="2" name="Title 1">
            <a:extLst>
              <a:ext uri="{FF2B5EF4-FFF2-40B4-BE49-F238E27FC236}">
                <a16:creationId xmlns:a16="http://schemas.microsoft.com/office/drawing/2014/main" id="{A27B16D5-C7F7-724E-A332-A755F9E5125D}"/>
              </a:ext>
            </a:extLst>
          </p:cNvPr>
          <p:cNvSpPr>
            <a:spLocks noGrp="1"/>
          </p:cNvSpPr>
          <p:nvPr>
            <p:ph type="title"/>
          </p:nvPr>
        </p:nvSpPr>
        <p:spPr/>
        <p:txBody>
          <a:bodyPr/>
          <a:lstStyle/>
          <a:p>
            <a:r>
              <a:rPr lang="en-US" dirty="0"/>
              <a:t>Models Continue to Get Bigger</a:t>
            </a:r>
          </a:p>
        </p:txBody>
      </p:sp>
      <p:sp>
        <p:nvSpPr>
          <p:cNvPr id="5" name="Slide Number Placeholder 4">
            <a:extLst>
              <a:ext uri="{FF2B5EF4-FFF2-40B4-BE49-F238E27FC236}">
                <a16:creationId xmlns:a16="http://schemas.microsoft.com/office/drawing/2014/main" id="{D5EB6415-6225-7A48-8243-CE376F77420A}"/>
              </a:ext>
            </a:extLst>
          </p:cNvPr>
          <p:cNvSpPr>
            <a:spLocks noGrp="1"/>
          </p:cNvSpPr>
          <p:nvPr>
            <p:ph type="sldNum" sz="quarter" idx="12"/>
          </p:nvPr>
        </p:nvSpPr>
        <p:spPr/>
        <p:txBody>
          <a:bodyPr/>
          <a:lstStyle/>
          <a:p>
            <a:fld id="{654E4DE7-2D08-6148-917C-4321D781EDEB}" type="slidenum">
              <a:rPr lang="en-US" smtClean="0"/>
              <a:t>10</a:t>
            </a:fld>
            <a:endParaRPr lang="en-US"/>
          </a:p>
        </p:txBody>
      </p:sp>
      <p:pic>
        <p:nvPicPr>
          <p:cNvPr id="9" name="Picture 8">
            <a:extLst>
              <a:ext uri="{FF2B5EF4-FFF2-40B4-BE49-F238E27FC236}">
                <a16:creationId xmlns:a16="http://schemas.microsoft.com/office/drawing/2014/main" id="{D9FC847A-D143-3A49-80E4-4D88C1575E1C}"/>
              </a:ext>
            </a:extLst>
          </p:cNvPr>
          <p:cNvPicPr>
            <a:picLocks noChangeAspect="1"/>
          </p:cNvPicPr>
          <p:nvPr/>
        </p:nvPicPr>
        <p:blipFill>
          <a:blip r:embed="rId4"/>
          <a:stretch>
            <a:fillRect/>
          </a:stretch>
        </p:blipFill>
        <p:spPr>
          <a:xfrm>
            <a:off x="838200" y="1569940"/>
            <a:ext cx="1428785" cy="965395"/>
          </a:xfrm>
          <a:prstGeom prst="rect">
            <a:avLst/>
          </a:prstGeom>
        </p:spPr>
      </p:pic>
    </p:spTree>
    <p:extLst>
      <p:ext uri="{BB962C8B-B14F-4D97-AF65-F5344CB8AC3E}">
        <p14:creationId xmlns:p14="http://schemas.microsoft.com/office/powerpoint/2010/main" val="38253767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B31B5-8935-AE40-86F1-6AFE9AD7A6BE}"/>
              </a:ext>
            </a:extLst>
          </p:cNvPr>
          <p:cNvSpPr>
            <a:spLocks noGrp="1"/>
          </p:cNvSpPr>
          <p:nvPr>
            <p:ph type="title"/>
          </p:nvPr>
        </p:nvSpPr>
        <p:spPr/>
        <p:txBody>
          <a:bodyPr/>
          <a:lstStyle/>
          <a:p>
            <a:r>
              <a:rPr lang="en-US" dirty="0"/>
              <a:t>Evaluating Language Models with Perplexity</a:t>
            </a:r>
          </a:p>
        </p:txBody>
      </p:sp>
      <p:sp>
        <p:nvSpPr>
          <p:cNvPr id="3" name="Content Placeholder 2">
            <a:extLst>
              <a:ext uri="{FF2B5EF4-FFF2-40B4-BE49-F238E27FC236}">
                <a16:creationId xmlns:a16="http://schemas.microsoft.com/office/drawing/2014/main" id="{6FAA84DB-073F-3745-AEEF-EEAEAF53DE53}"/>
              </a:ext>
            </a:extLst>
          </p:cNvPr>
          <p:cNvSpPr>
            <a:spLocks noGrp="1"/>
          </p:cNvSpPr>
          <p:nvPr>
            <p:ph idx="1"/>
          </p:nvPr>
        </p:nvSpPr>
        <p:spPr/>
        <p:txBody>
          <a:bodyPr/>
          <a:lstStyle/>
          <a:p>
            <a:r>
              <a:rPr lang="en-US" dirty="0"/>
              <a:t>Perplexity is a measure of how likely the model thinks an evaluation dataset is.</a:t>
            </a:r>
          </a:p>
          <a:p>
            <a:r>
              <a:rPr lang="en-US" dirty="0"/>
              <a:t>Normally in NLP, if a model achieves </a:t>
            </a:r>
            <a:r>
              <a:rPr lang="en-US" i="1" dirty="0"/>
              <a:t>lower</a:t>
            </a:r>
            <a:r>
              <a:rPr lang="en-US" dirty="0"/>
              <a:t> perplexity on a test or validation set, we say it is a </a:t>
            </a:r>
            <a:r>
              <a:rPr lang="en-US" i="1" dirty="0"/>
              <a:t>better</a:t>
            </a:r>
            <a:r>
              <a:rPr lang="en-US" dirty="0"/>
              <a:t> model.</a:t>
            </a:r>
          </a:p>
        </p:txBody>
      </p:sp>
      <p:sp>
        <p:nvSpPr>
          <p:cNvPr id="4" name="Slide Number Placeholder 3">
            <a:extLst>
              <a:ext uri="{FF2B5EF4-FFF2-40B4-BE49-F238E27FC236}">
                <a16:creationId xmlns:a16="http://schemas.microsoft.com/office/drawing/2014/main" id="{30BA1B1C-E58B-F84A-9D33-0BE4C963B48B}"/>
              </a:ext>
            </a:extLst>
          </p:cNvPr>
          <p:cNvSpPr>
            <a:spLocks noGrp="1"/>
          </p:cNvSpPr>
          <p:nvPr>
            <p:ph type="sldNum" sz="quarter" idx="12"/>
          </p:nvPr>
        </p:nvSpPr>
        <p:spPr/>
        <p:txBody>
          <a:bodyPr/>
          <a:lstStyle/>
          <a:p>
            <a:fld id="{654E4DE7-2D08-6148-917C-4321D781EDEB}" type="slidenum">
              <a:rPr lang="en-US" smtClean="0"/>
              <a:t>100</a:t>
            </a:fld>
            <a:endParaRPr lang="en-US"/>
          </a:p>
        </p:txBody>
      </p:sp>
      <p:sp>
        <p:nvSpPr>
          <p:cNvPr id="5" name="TextBox 4">
            <a:extLst>
              <a:ext uri="{FF2B5EF4-FFF2-40B4-BE49-F238E27FC236}">
                <a16:creationId xmlns:a16="http://schemas.microsoft.com/office/drawing/2014/main" id="{FADC6415-DFBF-4444-A623-E484AFED76E8}"/>
              </a:ext>
            </a:extLst>
          </p:cNvPr>
          <p:cNvSpPr txBox="1"/>
          <p:nvPr/>
        </p:nvSpPr>
        <p:spPr>
          <a:xfrm>
            <a:off x="133109" y="6262042"/>
            <a:ext cx="7101068" cy="461665"/>
          </a:xfrm>
          <a:prstGeom prst="rect">
            <a:avLst/>
          </a:prstGeom>
          <a:noFill/>
        </p:spPr>
        <p:txBody>
          <a:bodyPr wrap="square">
            <a:spAutoFit/>
          </a:bodyPr>
          <a:lstStyle/>
          <a:p>
            <a:pPr marL="11113">
              <a:buNone/>
            </a:pPr>
            <a:r>
              <a:rPr lang="en-US" sz="1200" dirty="0">
                <a:solidFill>
                  <a:schemeClr val="bg1">
                    <a:lumMod val="50000"/>
                  </a:schemeClr>
                </a:solidFill>
                <a:latin typeface="+mj-lt"/>
              </a:rPr>
              <a:t>Katherine Lee*, </a:t>
            </a:r>
            <a:r>
              <a:rPr lang="en-US" sz="1200" b="1" u="sng" dirty="0">
                <a:solidFill>
                  <a:schemeClr val="bg1">
                    <a:lumMod val="50000"/>
                  </a:schemeClr>
                </a:solidFill>
                <a:latin typeface="+mj-lt"/>
              </a:rPr>
              <a:t>Daphne Ippolito</a:t>
            </a:r>
            <a:r>
              <a:rPr lang="en-US" sz="1200" dirty="0">
                <a:solidFill>
                  <a:schemeClr val="bg1">
                    <a:lumMod val="50000"/>
                  </a:schemeClr>
                </a:solidFill>
                <a:latin typeface="+mj-lt"/>
              </a:rPr>
              <a:t>*, Andrew Nystrom, </a:t>
            </a:r>
            <a:r>
              <a:rPr lang="en-US" sz="1200" dirty="0" err="1">
                <a:solidFill>
                  <a:schemeClr val="bg1">
                    <a:lumMod val="50000"/>
                  </a:schemeClr>
                </a:solidFill>
                <a:latin typeface="+mj-lt"/>
              </a:rPr>
              <a:t>Chiyuan</a:t>
            </a:r>
            <a:r>
              <a:rPr lang="en-US" sz="1200" dirty="0">
                <a:solidFill>
                  <a:schemeClr val="bg1">
                    <a:lumMod val="50000"/>
                  </a:schemeClr>
                </a:solidFill>
                <a:latin typeface="+mj-lt"/>
              </a:rPr>
              <a:t> Zhang, Douglas Eck, Chris </a:t>
            </a:r>
            <a:r>
              <a:rPr lang="en-US" sz="1200" dirty="0" err="1">
                <a:solidFill>
                  <a:schemeClr val="bg1">
                    <a:lumMod val="50000"/>
                  </a:schemeClr>
                </a:solidFill>
                <a:latin typeface="+mj-lt"/>
              </a:rPr>
              <a:t>Callison</a:t>
            </a:r>
            <a:r>
              <a:rPr lang="en-US" sz="1200" dirty="0">
                <a:solidFill>
                  <a:schemeClr val="bg1">
                    <a:lumMod val="50000"/>
                  </a:schemeClr>
                </a:solidFill>
                <a:latin typeface="+mj-lt"/>
              </a:rPr>
              <a:t>-Burch, and Nicholas </a:t>
            </a:r>
            <a:r>
              <a:rPr lang="en-US" sz="1200" dirty="0" err="1">
                <a:solidFill>
                  <a:schemeClr val="bg1">
                    <a:lumMod val="50000"/>
                  </a:schemeClr>
                </a:solidFill>
                <a:latin typeface="+mj-lt"/>
              </a:rPr>
              <a:t>Carlini</a:t>
            </a:r>
            <a:r>
              <a:rPr lang="en-US" sz="1200" dirty="0">
                <a:solidFill>
                  <a:schemeClr val="bg1">
                    <a:lumMod val="50000"/>
                  </a:schemeClr>
                </a:solidFill>
                <a:latin typeface="+mj-lt"/>
              </a:rPr>
              <a:t>. "Deduplicating Training Data makes Language Models Better." In ACL 2022.</a:t>
            </a:r>
          </a:p>
        </p:txBody>
      </p:sp>
    </p:spTree>
    <p:extLst>
      <p:ext uri="{BB962C8B-B14F-4D97-AF65-F5344CB8AC3E}">
        <p14:creationId xmlns:p14="http://schemas.microsoft.com/office/powerpoint/2010/main" val="19743820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B31B5-8935-AE40-86F1-6AFE9AD7A6BE}"/>
              </a:ext>
            </a:extLst>
          </p:cNvPr>
          <p:cNvSpPr>
            <a:spLocks noGrp="1"/>
          </p:cNvSpPr>
          <p:nvPr>
            <p:ph type="title"/>
          </p:nvPr>
        </p:nvSpPr>
        <p:spPr/>
        <p:txBody>
          <a:bodyPr/>
          <a:lstStyle/>
          <a:p>
            <a:r>
              <a:rPr lang="en-US" dirty="0"/>
              <a:t>Evaluating Language Models with Perplexity</a:t>
            </a:r>
          </a:p>
        </p:txBody>
      </p:sp>
      <p:sp>
        <p:nvSpPr>
          <p:cNvPr id="3" name="Content Placeholder 2">
            <a:extLst>
              <a:ext uri="{FF2B5EF4-FFF2-40B4-BE49-F238E27FC236}">
                <a16:creationId xmlns:a16="http://schemas.microsoft.com/office/drawing/2014/main" id="{6FAA84DB-073F-3745-AEEF-EEAEAF53DE53}"/>
              </a:ext>
            </a:extLst>
          </p:cNvPr>
          <p:cNvSpPr>
            <a:spLocks noGrp="1"/>
          </p:cNvSpPr>
          <p:nvPr>
            <p:ph idx="1"/>
          </p:nvPr>
        </p:nvSpPr>
        <p:spPr/>
        <p:txBody>
          <a:bodyPr/>
          <a:lstStyle/>
          <a:p>
            <a:r>
              <a:rPr lang="en-US" dirty="0"/>
              <a:t>Perplexity is a measure of how likely the model thinks an evaluation dataset is.</a:t>
            </a:r>
          </a:p>
          <a:p>
            <a:r>
              <a:rPr lang="en-US" dirty="0"/>
              <a:t>Normally in NLP, if a model achieves </a:t>
            </a:r>
            <a:r>
              <a:rPr lang="en-US" i="1" dirty="0"/>
              <a:t>lower</a:t>
            </a:r>
            <a:r>
              <a:rPr lang="en-US" dirty="0"/>
              <a:t> perplexity on a test or validation set, we say it is a </a:t>
            </a:r>
            <a:r>
              <a:rPr lang="en-US" i="1" dirty="0"/>
              <a:t>better</a:t>
            </a:r>
            <a:r>
              <a:rPr lang="en-US" dirty="0"/>
              <a:t> model.</a:t>
            </a:r>
          </a:p>
        </p:txBody>
      </p:sp>
      <p:sp>
        <p:nvSpPr>
          <p:cNvPr id="4" name="Slide Number Placeholder 3">
            <a:extLst>
              <a:ext uri="{FF2B5EF4-FFF2-40B4-BE49-F238E27FC236}">
                <a16:creationId xmlns:a16="http://schemas.microsoft.com/office/drawing/2014/main" id="{30BA1B1C-E58B-F84A-9D33-0BE4C963B48B}"/>
              </a:ext>
            </a:extLst>
          </p:cNvPr>
          <p:cNvSpPr>
            <a:spLocks noGrp="1"/>
          </p:cNvSpPr>
          <p:nvPr>
            <p:ph type="sldNum" sz="quarter" idx="12"/>
          </p:nvPr>
        </p:nvSpPr>
        <p:spPr/>
        <p:txBody>
          <a:bodyPr/>
          <a:lstStyle/>
          <a:p>
            <a:fld id="{654E4DE7-2D08-6148-917C-4321D781EDEB}" type="slidenum">
              <a:rPr lang="en-US" smtClean="0"/>
              <a:t>101</a:t>
            </a:fld>
            <a:endParaRPr lang="en-US"/>
          </a:p>
        </p:txBody>
      </p:sp>
      <p:sp>
        <p:nvSpPr>
          <p:cNvPr id="5" name="Rectangle 4">
            <a:extLst>
              <a:ext uri="{FF2B5EF4-FFF2-40B4-BE49-F238E27FC236}">
                <a16:creationId xmlns:a16="http://schemas.microsoft.com/office/drawing/2014/main" id="{D4B0F92C-C8D5-2A4F-8B42-472E5019F41C}"/>
              </a:ext>
            </a:extLst>
          </p:cNvPr>
          <p:cNvSpPr/>
          <p:nvPr/>
        </p:nvSpPr>
        <p:spPr>
          <a:xfrm>
            <a:off x="1816641" y="4317252"/>
            <a:ext cx="3621337" cy="1454384"/>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8A96F6B3-F028-AE4F-97FC-F28A28804EF0}"/>
              </a:ext>
            </a:extLst>
          </p:cNvPr>
          <p:cNvSpPr txBox="1"/>
          <p:nvPr/>
        </p:nvSpPr>
        <p:spPr>
          <a:xfrm>
            <a:off x="1918851" y="4452191"/>
            <a:ext cx="3621337" cy="1200329"/>
          </a:xfrm>
          <a:prstGeom prst="rect">
            <a:avLst/>
          </a:prstGeom>
          <a:noFill/>
          <a:ln>
            <a:noFill/>
          </a:ln>
        </p:spPr>
        <p:txBody>
          <a:bodyPr wrap="square" rtlCol="0">
            <a:spAutoFit/>
          </a:bodyPr>
          <a:lstStyle/>
          <a:p>
            <a:r>
              <a:rPr lang="en-US" dirty="0">
                <a:solidFill>
                  <a:schemeClr val="bg1"/>
                </a:solidFill>
              </a:rPr>
              <a:t>One of the most basic principles of machine learning is that one evaluates models on data that wasn’t seen during training.</a:t>
            </a:r>
          </a:p>
        </p:txBody>
      </p:sp>
      <p:sp>
        <p:nvSpPr>
          <p:cNvPr id="7" name="Extract 6">
            <a:extLst>
              <a:ext uri="{FF2B5EF4-FFF2-40B4-BE49-F238E27FC236}">
                <a16:creationId xmlns:a16="http://schemas.microsoft.com/office/drawing/2014/main" id="{9545D801-0902-4D42-927E-B950CCCBE8A2}"/>
              </a:ext>
            </a:extLst>
          </p:cNvPr>
          <p:cNvSpPr/>
          <p:nvPr/>
        </p:nvSpPr>
        <p:spPr>
          <a:xfrm>
            <a:off x="2093616" y="3450248"/>
            <a:ext cx="224443" cy="867004"/>
          </a:xfrm>
          <a:prstGeom prst="flowChartExtra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427DE27-AB8F-2B4F-BFCB-05D4923F3687}"/>
              </a:ext>
            </a:extLst>
          </p:cNvPr>
          <p:cNvSpPr txBox="1"/>
          <p:nvPr/>
        </p:nvSpPr>
        <p:spPr>
          <a:xfrm>
            <a:off x="133109" y="6262042"/>
            <a:ext cx="7101068" cy="461665"/>
          </a:xfrm>
          <a:prstGeom prst="rect">
            <a:avLst/>
          </a:prstGeom>
          <a:noFill/>
        </p:spPr>
        <p:txBody>
          <a:bodyPr wrap="square">
            <a:spAutoFit/>
          </a:bodyPr>
          <a:lstStyle/>
          <a:p>
            <a:pPr marL="11113">
              <a:buNone/>
            </a:pPr>
            <a:r>
              <a:rPr lang="en-US" sz="1200" dirty="0">
                <a:solidFill>
                  <a:schemeClr val="bg1">
                    <a:lumMod val="50000"/>
                  </a:schemeClr>
                </a:solidFill>
                <a:latin typeface="+mj-lt"/>
              </a:rPr>
              <a:t>Katherine Lee*, </a:t>
            </a:r>
            <a:r>
              <a:rPr lang="en-US" sz="1200" b="1" u="sng" dirty="0">
                <a:solidFill>
                  <a:schemeClr val="bg1">
                    <a:lumMod val="50000"/>
                  </a:schemeClr>
                </a:solidFill>
                <a:latin typeface="+mj-lt"/>
              </a:rPr>
              <a:t>Daphne Ippolito</a:t>
            </a:r>
            <a:r>
              <a:rPr lang="en-US" sz="1200" dirty="0">
                <a:solidFill>
                  <a:schemeClr val="bg1">
                    <a:lumMod val="50000"/>
                  </a:schemeClr>
                </a:solidFill>
                <a:latin typeface="+mj-lt"/>
              </a:rPr>
              <a:t>*, Andrew Nystrom, </a:t>
            </a:r>
            <a:r>
              <a:rPr lang="en-US" sz="1200" dirty="0" err="1">
                <a:solidFill>
                  <a:schemeClr val="bg1">
                    <a:lumMod val="50000"/>
                  </a:schemeClr>
                </a:solidFill>
                <a:latin typeface="+mj-lt"/>
              </a:rPr>
              <a:t>Chiyuan</a:t>
            </a:r>
            <a:r>
              <a:rPr lang="en-US" sz="1200" dirty="0">
                <a:solidFill>
                  <a:schemeClr val="bg1">
                    <a:lumMod val="50000"/>
                  </a:schemeClr>
                </a:solidFill>
                <a:latin typeface="+mj-lt"/>
              </a:rPr>
              <a:t> Zhang, Douglas Eck, Chris </a:t>
            </a:r>
            <a:r>
              <a:rPr lang="en-US" sz="1200" dirty="0" err="1">
                <a:solidFill>
                  <a:schemeClr val="bg1">
                    <a:lumMod val="50000"/>
                  </a:schemeClr>
                </a:solidFill>
                <a:latin typeface="+mj-lt"/>
              </a:rPr>
              <a:t>Callison</a:t>
            </a:r>
            <a:r>
              <a:rPr lang="en-US" sz="1200" dirty="0">
                <a:solidFill>
                  <a:schemeClr val="bg1">
                    <a:lumMod val="50000"/>
                  </a:schemeClr>
                </a:solidFill>
                <a:latin typeface="+mj-lt"/>
              </a:rPr>
              <a:t>-Burch, and Nicholas </a:t>
            </a:r>
            <a:r>
              <a:rPr lang="en-US" sz="1200" dirty="0" err="1">
                <a:solidFill>
                  <a:schemeClr val="bg1">
                    <a:lumMod val="50000"/>
                  </a:schemeClr>
                </a:solidFill>
                <a:latin typeface="+mj-lt"/>
              </a:rPr>
              <a:t>Carlini</a:t>
            </a:r>
            <a:r>
              <a:rPr lang="en-US" sz="1200" dirty="0">
                <a:solidFill>
                  <a:schemeClr val="bg1">
                    <a:lumMod val="50000"/>
                  </a:schemeClr>
                </a:solidFill>
                <a:latin typeface="+mj-lt"/>
              </a:rPr>
              <a:t>. "Deduplicating Training Data makes Language Models Better." In ACL 2022.</a:t>
            </a:r>
          </a:p>
        </p:txBody>
      </p:sp>
    </p:spTree>
    <p:extLst>
      <p:ext uri="{BB962C8B-B14F-4D97-AF65-F5344CB8AC3E}">
        <p14:creationId xmlns:p14="http://schemas.microsoft.com/office/powerpoint/2010/main" val="218652546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E298B-7F3F-7348-8E89-85D8D83FBFC8}"/>
              </a:ext>
            </a:extLst>
          </p:cNvPr>
          <p:cNvSpPr>
            <a:spLocks noGrp="1"/>
          </p:cNvSpPr>
          <p:nvPr>
            <p:ph type="title"/>
          </p:nvPr>
        </p:nvSpPr>
        <p:spPr/>
        <p:txBody>
          <a:bodyPr/>
          <a:lstStyle/>
          <a:p>
            <a:r>
              <a:rPr lang="en-US" dirty="0"/>
              <a:t>Impact of Deduplication on Perplexity</a:t>
            </a:r>
          </a:p>
        </p:txBody>
      </p:sp>
      <p:pic>
        <p:nvPicPr>
          <p:cNvPr id="7" name="Content Placeholder 6">
            <a:extLst>
              <a:ext uri="{FF2B5EF4-FFF2-40B4-BE49-F238E27FC236}">
                <a16:creationId xmlns:a16="http://schemas.microsoft.com/office/drawing/2014/main" id="{E01DD064-5E91-974F-B1F3-00377070C5EB}"/>
              </a:ext>
            </a:extLst>
          </p:cNvPr>
          <p:cNvPicPr>
            <a:picLocks noGrp="1" noChangeAspect="1"/>
          </p:cNvPicPr>
          <p:nvPr>
            <p:ph sz="half" idx="2"/>
          </p:nvPr>
        </p:nvPicPr>
        <p:blipFill rotWithShape="1">
          <a:blip r:embed="rId3"/>
          <a:srcRect l="26990"/>
          <a:stretch/>
        </p:blipFill>
        <p:spPr>
          <a:xfrm>
            <a:off x="5244354" y="1958965"/>
            <a:ext cx="5719902" cy="3995105"/>
          </a:xfrm>
        </p:spPr>
      </p:pic>
      <p:sp>
        <p:nvSpPr>
          <p:cNvPr id="4" name="Slide Number Placeholder 3">
            <a:extLst>
              <a:ext uri="{FF2B5EF4-FFF2-40B4-BE49-F238E27FC236}">
                <a16:creationId xmlns:a16="http://schemas.microsoft.com/office/drawing/2014/main" id="{9AF5330D-F1B5-3843-9BA2-3AA48BB0FDFE}"/>
              </a:ext>
            </a:extLst>
          </p:cNvPr>
          <p:cNvSpPr>
            <a:spLocks noGrp="1"/>
          </p:cNvSpPr>
          <p:nvPr>
            <p:ph type="sldNum" sz="quarter" idx="12"/>
          </p:nvPr>
        </p:nvSpPr>
        <p:spPr/>
        <p:txBody>
          <a:bodyPr/>
          <a:lstStyle/>
          <a:p>
            <a:fld id="{654E4DE7-2D08-6148-917C-4321D781EDEB}" type="slidenum">
              <a:rPr lang="en-US" smtClean="0"/>
              <a:t>102</a:t>
            </a:fld>
            <a:endParaRPr lang="en-US"/>
          </a:p>
        </p:txBody>
      </p:sp>
      <p:sp>
        <p:nvSpPr>
          <p:cNvPr id="3" name="Content Placeholder 2">
            <a:extLst>
              <a:ext uri="{FF2B5EF4-FFF2-40B4-BE49-F238E27FC236}">
                <a16:creationId xmlns:a16="http://schemas.microsoft.com/office/drawing/2014/main" id="{7D4F165C-7E7D-D046-855E-22AD07BE302D}"/>
              </a:ext>
            </a:extLst>
          </p:cNvPr>
          <p:cNvSpPr>
            <a:spLocks noGrp="1"/>
          </p:cNvSpPr>
          <p:nvPr>
            <p:ph sz="half" idx="1"/>
          </p:nvPr>
        </p:nvSpPr>
        <p:spPr>
          <a:xfrm>
            <a:off x="1" y="2004256"/>
            <a:ext cx="5360896" cy="3400799"/>
          </a:xfrm>
          <a:noFill/>
        </p:spPr>
        <p:txBody>
          <a:bodyPr>
            <a:normAutofit fontScale="92500" lnSpcReduction="10000"/>
          </a:bodyPr>
          <a:lstStyle/>
          <a:p>
            <a:pPr marL="0" indent="0" algn="r">
              <a:lnSpc>
                <a:spcPct val="110000"/>
              </a:lnSpc>
              <a:spcBef>
                <a:spcPts val="0"/>
              </a:spcBef>
              <a:buNone/>
            </a:pPr>
            <a:r>
              <a:rPr lang="en-US" sz="2000" b="1" dirty="0"/>
              <a:t>C4 Original</a:t>
            </a:r>
          </a:p>
          <a:p>
            <a:pPr marL="0" indent="0" algn="r">
              <a:lnSpc>
                <a:spcPct val="110000"/>
              </a:lnSpc>
              <a:spcBef>
                <a:spcPts val="0"/>
              </a:spcBef>
              <a:buNone/>
            </a:pPr>
            <a:r>
              <a:rPr lang="en-US" sz="1800" dirty="0"/>
              <a:t>The original validation set for C4</a:t>
            </a:r>
          </a:p>
          <a:p>
            <a:pPr marL="0" indent="0" algn="r">
              <a:lnSpc>
                <a:spcPct val="110000"/>
              </a:lnSpc>
              <a:spcBef>
                <a:spcPts val="0"/>
              </a:spcBef>
              <a:buNone/>
            </a:pPr>
            <a:endParaRPr lang="en-US" sz="500" dirty="0"/>
          </a:p>
          <a:p>
            <a:pPr marL="0" indent="0" algn="r">
              <a:lnSpc>
                <a:spcPct val="110000"/>
              </a:lnSpc>
              <a:spcBef>
                <a:spcPts val="0"/>
              </a:spcBef>
              <a:buNone/>
            </a:pPr>
            <a:r>
              <a:rPr lang="en-US" sz="2000" b="1" dirty="0"/>
              <a:t>C4 Duplicates</a:t>
            </a:r>
          </a:p>
          <a:p>
            <a:pPr marL="0" indent="0" algn="r">
              <a:lnSpc>
                <a:spcPct val="110000"/>
              </a:lnSpc>
              <a:spcBef>
                <a:spcPts val="0"/>
              </a:spcBef>
              <a:buNone/>
            </a:pPr>
            <a:r>
              <a:rPr lang="en-US" sz="1800" dirty="0"/>
              <a:t>Subset of validation set that has a near-duplicate in train</a:t>
            </a:r>
          </a:p>
          <a:p>
            <a:pPr marL="0" indent="0" algn="r">
              <a:lnSpc>
                <a:spcPct val="110000"/>
              </a:lnSpc>
              <a:spcBef>
                <a:spcPts val="0"/>
              </a:spcBef>
              <a:buNone/>
            </a:pPr>
            <a:endParaRPr lang="en-US" sz="500" dirty="0"/>
          </a:p>
          <a:p>
            <a:pPr marL="0" indent="0" algn="r">
              <a:lnSpc>
                <a:spcPct val="110000"/>
              </a:lnSpc>
              <a:spcBef>
                <a:spcPts val="0"/>
              </a:spcBef>
              <a:buNone/>
            </a:pPr>
            <a:r>
              <a:rPr lang="en-US" sz="2000" b="1" dirty="0"/>
              <a:t>C4 Unique</a:t>
            </a:r>
          </a:p>
          <a:p>
            <a:pPr marL="0" indent="0" algn="r">
              <a:lnSpc>
                <a:spcPct val="110000"/>
              </a:lnSpc>
              <a:spcBef>
                <a:spcPts val="0"/>
              </a:spcBef>
              <a:buNone/>
            </a:pPr>
            <a:r>
              <a:rPr lang="en-US" sz="1800" dirty="0"/>
              <a:t>Subset of validation set that has no near-duplicates</a:t>
            </a:r>
          </a:p>
          <a:p>
            <a:pPr marL="0" indent="0" algn="r">
              <a:lnSpc>
                <a:spcPct val="110000"/>
              </a:lnSpc>
              <a:spcBef>
                <a:spcPts val="0"/>
              </a:spcBef>
              <a:buNone/>
            </a:pPr>
            <a:endParaRPr lang="en-US" sz="500" dirty="0"/>
          </a:p>
          <a:p>
            <a:pPr marL="0" indent="0" algn="r">
              <a:lnSpc>
                <a:spcPct val="110000"/>
              </a:lnSpc>
              <a:spcBef>
                <a:spcPts val="0"/>
              </a:spcBef>
              <a:buNone/>
            </a:pPr>
            <a:r>
              <a:rPr lang="en-US" sz="2000" b="1" dirty="0"/>
              <a:t>LM1B</a:t>
            </a:r>
          </a:p>
          <a:p>
            <a:pPr marL="0" indent="0" algn="r">
              <a:lnSpc>
                <a:spcPct val="110000"/>
              </a:lnSpc>
              <a:spcBef>
                <a:spcPts val="0"/>
              </a:spcBef>
              <a:buNone/>
            </a:pPr>
            <a:r>
              <a:rPr lang="en-US" sz="1800" dirty="0"/>
              <a:t>One Billion Word Benchmark validation set</a:t>
            </a:r>
          </a:p>
          <a:p>
            <a:pPr marL="0" indent="0" algn="r">
              <a:lnSpc>
                <a:spcPct val="110000"/>
              </a:lnSpc>
              <a:spcBef>
                <a:spcPts val="0"/>
              </a:spcBef>
              <a:buNone/>
            </a:pPr>
            <a:endParaRPr lang="en-US" sz="500" dirty="0"/>
          </a:p>
          <a:p>
            <a:pPr marL="0" indent="0" algn="r">
              <a:lnSpc>
                <a:spcPct val="110000"/>
              </a:lnSpc>
              <a:spcBef>
                <a:spcPts val="0"/>
              </a:spcBef>
              <a:buNone/>
            </a:pPr>
            <a:r>
              <a:rPr lang="en-US" sz="2000" b="1" dirty="0"/>
              <a:t>Wiki40B</a:t>
            </a:r>
          </a:p>
          <a:p>
            <a:pPr marL="0" indent="0" algn="r">
              <a:lnSpc>
                <a:spcPct val="110000"/>
              </a:lnSpc>
              <a:spcBef>
                <a:spcPts val="0"/>
              </a:spcBef>
              <a:buNone/>
            </a:pPr>
            <a:r>
              <a:rPr lang="en-US" sz="1800" dirty="0"/>
              <a:t>Wikipedia validation set</a:t>
            </a:r>
          </a:p>
        </p:txBody>
      </p:sp>
      <p:sp>
        <p:nvSpPr>
          <p:cNvPr id="5" name="Rectangle 4">
            <a:extLst>
              <a:ext uri="{FF2B5EF4-FFF2-40B4-BE49-F238E27FC236}">
                <a16:creationId xmlns:a16="http://schemas.microsoft.com/office/drawing/2014/main" id="{BE84B814-FEB3-DF4B-A98B-96749245017A}"/>
              </a:ext>
            </a:extLst>
          </p:cNvPr>
          <p:cNvSpPr/>
          <p:nvPr/>
        </p:nvSpPr>
        <p:spPr>
          <a:xfrm>
            <a:off x="1326775" y="3854824"/>
            <a:ext cx="3949827" cy="1281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CD13C0C-C609-0B4F-AB9C-74868F0680BD}"/>
              </a:ext>
            </a:extLst>
          </p:cNvPr>
          <p:cNvSpPr/>
          <p:nvPr/>
        </p:nvSpPr>
        <p:spPr>
          <a:xfrm>
            <a:off x="5346700" y="3864655"/>
            <a:ext cx="5429455" cy="1212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A9653E-36D3-4B45-8102-1BB40F6C1AAD}"/>
              </a:ext>
            </a:extLst>
          </p:cNvPr>
          <p:cNvCxnSpPr/>
          <p:nvPr/>
        </p:nvCxnSpPr>
        <p:spPr>
          <a:xfrm flipH="1">
            <a:off x="389641" y="3899955"/>
            <a:ext cx="10964159" cy="0"/>
          </a:xfrm>
          <a:prstGeom prst="line">
            <a:avLst/>
          </a:prstGeom>
          <a:ln w="222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2C8F8DF-2FBC-F14B-8538-10CED20026D1}"/>
              </a:ext>
            </a:extLst>
          </p:cNvPr>
          <p:cNvSpPr txBox="1"/>
          <p:nvPr/>
        </p:nvSpPr>
        <p:spPr>
          <a:xfrm>
            <a:off x="133109" y="6262042"/>
            <a:ext cx="7101068" cy="461665"/>
          </a:xfrm>
          <a:prstGeom prst="rect">
            <a:avLst/>
          </a:prstGeom>
          <a:noFill/>
        </p:spPr>
        <p:txBody>
          <a:bodyPr wrap="square">
            <a:spAutoFit/>
          </a:bodyPr>
          <a:lstStyle/>
          <a:p>
            <a:pPr marL="11113">
              <a:buNone/>
            </a:pPr>
            <a:r>
              <a:rPr lang="en-US" sz="1200" dirty="0">
                <a:solidFill>
                  <a:schemeClr val="bg1">
                    <a:lumMod val="50000"/>
                  </a:schemeClr>
                </a:solidFill>
                <a:latin typeface="+mj-lt"/>
              </a:rPr>
              <a:t>Katherine Lee*, </a:t>
            </a:r>
            <a:r>
              <a:rPr lang="en-US" sz="1200" b="1" u="sng" dirty="0">
                <a:solidFill>
                  <a:schemeClr val="bg1">
                    <a:lumMod val="50000"/>
                  </a:schemeClr>
                </a:solidFill>
                <a:latin typeface="+mj-lt"/>
              </a:rPr>
              <a:t>Daphne Ippolito</a:t>
            </a:r>
            <a:r>
              <a:rPr lang="en-US" sz="1200" dirty="0">
                <a:solidFill>
                  <a:schemeClr val="bg1">
                    <a:lumMod val="50000"/>
                  </a:schemeClr>
                </a:solidFill>
                <a:latin typeface="+mj-lt"/>
              </a:rPr>
              <a:t>*, Andrew Nystrom, </a:t>
            </a:r>
            <a:r>
              <a:rPr lang="en-US" sz="1200" dirty="0" err="1">
                <a:solidFill>
                  <a:schemeClr val="bg1">
                    <a:lumMod val="50000"/>
                  </a:schemeClr>
                </a:solidFill>
                <a:latin typeface="+mj-lt"/>
              </a:rPr>
              <a:t>Chiyuan</a:t>
            </a:r>
            <a:r>
              <a:rPr lang="en-US" sz="1200" dirty="0">
                <a:solidFill>
                  <a:schemeClr val="bg1">
                    <a:lumMod val="50000"/>
                  </a:schemeClr>
                </a:solidFill>
                <a:latin typeface="+mj-lt"/>
              </a:rPr>
              <a:t> Zhang, Douglas Eck, Chris </a:t>
            </a:r>
            <a:r>
              <a:rPr lang="en-US" sz="1200" dirty="0" err="1">
                <a:solidFill>
                  <a:schemeClr val="bg1">
                    <a:lumMod val="50000"/>
                  </a:schemeClr>
                </a:solidFill>
                <a:latin typeface="+mj-lt"/>
              </a:rPr>
              <a:t>Callison</a:t>
            </a:r>
            <a:r>
              <a:rPr lang="en-US" sz="1200" dirty="0">
                <a:solidFill>
                  <a:schemeClr val="bg1">
                    <a:lumMod val="50000"/>
                  </a:schemeClr>
                </a:solidFill>
                <a:latin typeface="+mj-lt"/>
              </a:rPr>
              <a:t>-Burch, and Nicholas </a:t>
            </a:r>
            <a:r>
              <a:rPr lang="en-US" sz="1200" dirty="0" err="1">
                <a:solidFill>
                  <a:schemeClr val="bg1">
                    <a:lumMod val="50000"/>
                  </a:schemeClr>
                </a:solidFill>
                <a:latin typeface="+mj-lt"/>
              </a:rPr>
              <a:t>Carlini</a:t>
            </a:r>
            <a:r>
              <a:rPr lang="en-US" sz="1200" dirty="0">
                <a:solidFill>
                  <a:schemeClr val="bg1">
                    <a:lumMod val="50000"/>
                  </a:schemeClr>
                </a:solidFill>
                <a:latin typeface="+mj-lt"/>
              </a:rPr>
              <a:t>. "Deduplicating Training Data makes Language Models Better." In ACL 2022.</a:t>
            </a:r>
          </a:p>
        </p:txBody>
      </p:sp>
    </p:spTree>
    <p:extLst>
      <p:ext uri="{BB962C8B-B14F-4D97-AF65-F5344CB8AC3E}">
        <p14:creationId xmlns:p14="http://schemas.microsoft.com/office/powerpoint/2010/main" val="125926001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E298B-7F3F-7348-8E89-85D8D83FBFC8}"/>
              </a:ext>
            </a:extLst>
          </p:cNvPr>
          <p:cNvSpPr>
            <a:spLocks noGrp="1"/>
          </p:cNvSpPr>
          <p:nvPr>
            <p:ph type="title"/>
          </p:nvPr>
        </p:nvSpPr>
        <p:spPr/>
        <p:txBody>
          <a:bodyPr/>
          <a:lstStyle/>
          <a:p>
            <a:r>
              <a:rPr lang="en-US" dirty="0"/>
              <a:t>Impact of Deduplication on Perplexity</a:t>
            </a:r>
          </a:p>
        </p:txBody>
      </p:sp>
      <p:pic>
        <p:nvPicPr>
          <p:cNvPr id="7" name="Content Placeholder 6">
            <a:extLst>
              <a:ext uri="{FF2B5EF4-FFF2-40B4-BE49-F238E27FC236}">
                <a16:creationId xmlns:a16="http://schemas.microsoft.com/office/drawing/2014/main" id="{E01DD064-5E91-974F-B1F3-00377070C5EB}"/>
              </a:ext>
            </a:extLst>
          </p:cNvPr>
          <p:cNvPicPr>
            <a:picLocks noGrp="1" noChangeAspect="1"/>
          </p:cNvPicPr>
          <p:nvPr>
            <p:ph sz="half" idx="2"/>
          </p:nvPr>
        </p:nvPicPr>
        <p:blipFill rotWithShape="1">
          <a:blip r:embed="rId3"/>
          <a:srcRect l="26990"/>
          <a:stretch/>
        </p:blipFill>
        <p:spPr>
          <a:xfrm>
            <a:off x="5244354" y="1958965"/>
            <a:ext cx="5719902" cy="3995105"/>
          </a:xfrm>
        </p:spPr>
      </p:pic>
      <p:sp>
        <p:nvSpPr>
          <p:cNvPr id="4" name="Slide Number Placeholder 3">
            <a:extLst>
              <a:ext uri="{FF2B5EF4-FFF2-40B4-BE49-F238E27FC236}">
                <a16:creationId xmlns:a16="http://schemas.microsoft.com/office/drawing/2014/main" id="{9AF5330D-F1B5-3843-9BA2-3AA48BB0FDFE}"/>
              </a:ext>
            </a:extLst>
          </p:cNvPr>
          <p:cNvSpPr>
            <a:spLocks noGrp="1"/>
          </p:cNvSpPr>
          <p:nvPr>
            <p:ph type="sldNum" sz="quarter" idx="12"/>
          </p:nvPr>
        </p:nvSpPr>
        <p:spPr/>
        <p:txBody>
          <a:bodyPr/>
          <a:lstStyle/>
          <a:p>
            <a:fld id="{654E4DE7-2D08-6148-917C-4321D781EDEB}" type="slidenum">
              <a:rPr lang="en-US" smtClean="0"/>
              <a:t>103</a:t>
            </a:fld>
            <a:endParaRPr lang="en-US"/>
          </a:p>
        </p:txBody>
      </p:sp>
      <p:sp>
        <p:nvSpPr>
          <p:cNvPr id="3" name="Content Placeholder 2">
            <a:extLst>
              <a:ext uri="{FF2B5EF4-FFF2-40B4-BE49-F238E27FC236}">
                <a16:creationId xmlns:a16="http://schemas.microsoft.com/office/drawing/2014/main" id="{7D4F165C-7E7D-D046-855E-22AD07BE302D}"/>
              </a:ext>
            </a:extLst>
          </p:cNvPr>
          <p:cNvSpPr>
            <a:spLocks noGrp="1"/>
          </p:cNvSpPr>
          <p:nvPr>
            <p:ph sz="half" idx="1"/>
          </p:nvPr>
        </p:nvSpPr>
        <p:spPr>
          <a:xfrm>
            <a:off x="1" y="2004256"/>
            <a:ext cx="5360896" cy="3400799"/>
          </a:xfrm>
          <a:noFill/>
        </p:spPr>
        <p:txBody>
          <a:bodyPr>
            <a:normAutofit fontScale="92500" lnSpcReduction="10000"/>
          </a:bodyPr>
          <a:lstStyle/>
          <a:p>
            <a:pPr marL="0" indent="0" algn="r">
              <a:lnSpc>
                <a:spcPct val="110000"/>
              </a:lnSpc>
              <a:spcBef>
                <a:spcPts val="0"/>
              </a:spcBef>
              <a:buNone/>
            </a:pPr>
            <a:r>
              <a:rPr lang="en-US" sz="2000" b="1" dirty="0"/>
              <a:t>C4 Original</a:t>
            </a:r>
          </a:p>
          <a:p>
            <a:pPr marL="0" indent="0" algn="r">
              <a:lnSpc>
                <a:spcPct val="110000"/>
              </a:lnSpc>
              <a:spcBef>
                <a:spcPts val="0"/>
              </a:spcBef>
              <a:buNone/>
            </a:pPr>
            <a:r>
              <a:rPr lang="en-US" sz="1800" dirty="0"/>
              <a:t>The original validation set for C4</a:t>
            </a:r>
          </a:p>
          <a:p>
            <a:pPr marL="0" indent="0" algn="r">
              <a:lnSpc>
                <a:spcPct val="110000"/>
              </a:lnSpc>
              <a:spcBef>
                <a:spcPts val="0"/>
              </a:spcBef>
              <a:buNone/>
            </a:pPr>
            <a:endParaRPr lang="en-US" sz="500" dirty="0"/>
          </a:p>
          <a:p>
            <a:pPr marL="0" indent="0" algn="r">
              <a:lnSpc>
                <a:spcPct val="110000"/>
              </a:lnSpc>
              <a:spcBef>
                <a:spcPts val="0"/>
              </a:spcBef>
              <a:buNone/>
            </a:pPr>
            <a:r>
              <a:rPr lang="en-US" sz="2000" b="1" dirty="0"/>
              <a:t>C4 Duplicates</a:t>
            </a:r>
          </a:p>
          <a:p>
            <a:pPr marL="0" indent="0" algn="r">
              <a:lnSpc>
                <a:spcPct val="110000"/>
              </a:lnSpc>
              <a:spcBef>
                <a:spcPts val="0"/>
              </a:spcBef>
              <a:buNone/>
            </a:pPr>
            <a:r>
              <a:rPr lang="en-US" sz="1800" dirty="0"/>
              <a:t>Subset of validation set that has a near-duplicate in train</a:t>
            </a:r>
          </a:p>
          <a:p>
            <a:pPr marL="0" indent="0" algn="r">
              <a:lnSpc>
                <a:spcPct val="110000"/>
              </a:lnSpc>
              <a:spcBef>
                <a:spcPts val="0"/>
              </a:spcBef>
              <a:buNone/>
            </a:pPr>
            <a:endParaRPr lang="en-US" sz="500" dirty="0"/>
          </a:p>
          <a:p>
            <a:pPr marL="0" indent="0" algn="r">
              <a:lnSpc>
                <a:spcPct val="110000"/>
              </a:lnSpc>
              <a:spcBef>
                <a:spcPts val="0"/>
              </a:spcBef>
              <a:buNone/>
            </a:pPr>
            <a:r>
              <a:rPr lang="en-US" sz="2000" b="1" dirty="0"/>
              <a:t>C4 Unique</a:t>
            </a:r>
          </a:p>
          <a:p>
            <a:pPr marL="0" indent="0" algn="r">
              <a:lnSpc>
                <a:spcPct val="110000"/>
              </a:lnSpc>
              <a:spcBef>
                <a:spcPts val="0"/>
              </a:spcBef>
              <a:buNone/>
            </a:pPr>
            <a:r>
              <a:rPr lang="en-US" sz="1800" dirty="0"/>
              <a:t>Subset of validation set that has no near-duplicates</a:t>
            </a:r>
          </a:p>
          <a:p>
            <a:pPr marL="0" indent="0" algn="r">
              <a:lnSpc>
                <a:spcPct val="110000"/>
              </a:lnSpc>
              <a:spcBef>
                <a:spcPts val="0"/>
              </a:spcBef>
              <a:buNone/>
            </a:pPr>
            <a:endParaRPr lang="en-US" sz="500" dirty="0"/>
          </a:p>
          <a:p>
            <a:pPr marL="0" indent="0" algn="r">
              <a:lnSpc>
                <a:spcPct val="110000"/>
              </a:lnSpc>
              <a:spcBef>
                <a:spcPts val="0"/>
              </a:spcBef>
              <a:buNone/>
            </a:pPr>
            <a:r>
              <a:rPr lang="en-US" sz="2000" b="1" dirty="0"/>
              <a:t>LM1B</a:t>
            </a:r>
          </a:p>
          <a:p>
            <a:pPr marL="0" indent="0" algn="r">
              <a:lnSpc>
                <a:spcPct val="110000"/>
              </a:lnSpc>
              <a:spcBef>
                <a:spcPts val="0"/>
              </a:spcBef>
              <a:buNone/>
            </a:pPr>
            <a:r>
              <a:rPr lang="en-US" sz="1800" dirty="0"/>
              <a:t>One Billion Word Benchmark validation set</a:t>
            </a:r>
          </a:p>
          <a:p>
            <a:pPr marL="0" indent="0" algn="r">
              <a:lnSpc>
                <a:spcPct val="110000"/>
              </a:lnSpc>
              <a:spcBef>
                <a:spcPts val="0"/>
              </a:spcBef>
              <a:buNone/>
            </a:pPr>
            <a:endParaRPr lang="en-US" sz="500" dirty="0"/>
          </a:p>
          <a:p>
            <a:pPr marL="0" indent="0" algn="r">
              <a:lnSpc>
                <a:spcPct val="110000"/>
              </a:lnSpc>
              <a:spcBef>
                <a:spcPts val="0"/>
              </a:spcBef>
              <a:buNone/>
            </a:pPr>
            <a:r>
              <a:rPr lang="en-US" sz="2000" b="1" dirty="0"/>
              <a:t>Wiki40B</a:t>
            </a:r>
          </a:p>
          <a:p>
            <a:pPr marL="0" indent="0" algn="r">
              <a:lnSpc>
                <a:spcPct val="110000"/>
              </a:lnSpc>
              <a:spcBef>
                <a:spcPts val="0"/>
              </a:spcBef>
              <a:buNone/>
            </a:pPr>
            <a:r>
              <a:rPr lang="en-US" sz="1800" dirty="0"/>
              <a:t>Wikipedia validation set</a:t>
            </a:r>
          </a:p>
        </p:txBody>
      </p:sp>
      <p:cxnSp>
        <p:nvCxnSpPr>
          <p:cNvPr id="8" name="Straight Connector 7">
            <a:extLst>
              <a:ext uri="{FF2B5EF4-FFF2-40B4-BE49-F238E27FC236}">
                <a16:creationId xmlns:a16="http://schemas.microsoft.com/office/drawing/2014/main" id="{7EBF709A-53CA-E344-A7AF-BD7FFB8DDE02}"/>
              </a:ext>
            </a:extLst>
          </p:cNvPr>
          <p:cNvCxnSpPr/>
          <p:nvPr/>
        </p:nvCxnSpPr>
        <p:spPr>
          <a:xfrm flipH="1">
            <a:off x="389641" y="3899955"/>
            <a:ext cx="10964159" cy="0"/>
          </a:xfrm>
          <a:prstGeom prst="line">
            <a:avLst/>
          </a:prstGeom>
          <a:ln w="222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88DD1C5-CD11-614F-911C-9A6124C91458}"/>
              </a:ext>
            </a:extLst>
          </p:cNvPr>
          <p:cNvSpPr txBox="1"/>
          <p:nvPr/>
        </p:nvSpPr>
        <p:spPr>
          <a:xfrm>
            <a:off x="133109" y="6262042"/>
            <a:ext cx="7101068" cy="461665"/>
          </a:xfrm>
          <a:prstGeom prst="rect">
            <a:avLst/>
          </a:prstGeom>
          <a:noFill/>
        </p:spPr>
        <p:txBody>
          <a:bodyPr wrap="square">
            <a:spAutoFit/>
          </a:bodyPr>
          <a:lstStyle/>
          <a:p>
            <a:pPr marL="11113">
              <a:buNone/>
            </a:pPr>
            <a:r>
              <a:rPr lang="en-US" sz="1200" dirty="0">
                <a:solidFill>
                  <a:schemeClr val="bg1">
                    <a:lumMod val="50000"/>
                  </a:schemeClr>
                </a:solidFill>
                <a:latin typeface="+mj-lt"/>
              </a:rPr>
              <a:t>Katherine Lee*, </a:t>
            </a:r>
            <a:r>
              <a:rPr lang="en-US" sz="1200" b="1" u="sng" dirty="0">
                <a:solidFill>
                  <a:schemeClr val="bg1">
                    <a:lumMod val="50000"/>
                  </a:schemeClr>
                </a:solidFill>
                <a:latin typeface="+mj-lt"/>
              </a:rPr>
              <a:t>Daphne Ippolito</a:t>
            </a:r>
            <a:r>
              <a:rPr lang="en-US" sz="1200" dirty="0">
                <a:solidFill>
                  <a:schemeClr val="bg1">
                    <a:lumMod val="50000"/>
                  </a:schemeClr>
                </a:solidFill>
                <a:latin typeface="+mj-lt"/>
              </a:rPr>
              <a:t>*, Andrew Nystrom, </a:t>
            </a:r>
            <a:r>
              <a:rPr lang="en-US" sz="1200" dirty="0" err="1">
                <a:solidFill>
                  <a:schemeClr val="bg1">
                    <a:lumMod val="50000"/>
                  </a:schemeClr>
                </a:solidFill>
                <a:latin typeface="+mj-lt"/>
              </a:rPr>
              <a:t>Chiyuan</a:t>
            </a:r>
            <a:r>
              <a:rPr lang="en-US" sz="1200" dirty="0">
                <a:solidFill>
                  <a:schemeClr val="bg1">
                    <a:lumMod val="50000"/>
                  </a:schemeClr>
                </a:solidFill>
                <a:latin typeface="+mj-lt"/>
              </a:rPr>
              <a:t> Zhang, Douglas Eck, Chris </a:t>
            </a:r>
            <a:r>
              <a:rPr lang="en-US" sz="1200" dirty="0" err="1">
                <a:solidFill>
                  <a:schemeClr val="bg1">
                    <a:lumMod val="50000"/>
                  </a:schemeClr>
                </a:solidFill>
                <a:latin typeface="+mj-lt"/>
              </a:rPr>
              <a:t>Callison</a:t>
            </a:r>
            <a:r>
              <a:rPr lang="en-US" sz="1200" dirty="0">
                <a:solidFill>
                  <a:schemeClr val="bg1">
                    <a:lumMod val="50000"/>
                  </a:schemeClr>
                </a:solidFill>
                <a:latin typeface="+mj-lt"/>
              </a:rPr>
              <a:t>-Burch, and Nicholas </a:t>
            </a:r>
            <a:r>
              <a:rPr lang="en-US" sz="1200" dirty="0" err="1">
                <a:solidFill>
                  <a:schemeClr val="bg1">
                    <a:lumMod val="50000"/>
                  </a:schemeClr>
                </a:solidFill>
                <a:latin typeface="+mj-lt"/>
              </a:rPr>
              <a:t>Carlini</a:t>
            </a:r>
            <a:r>
              <a:rPr lang="en-US" sz="1200" dirty="0">
                <a:solidFill>
                  <a:schemeClr val="bg1">
                    <a:lumMod val="50000"/>
                  </a:schemeClr>
                </a:solidFill>
                <a:latin typeface="+mj-lt"/>
              </a:rPr>
              <a:t>. "Deduplicating Training Data makes Language Models Better." In ACL 2022.</a:t>
            </a:r>
          </a:p>
        </p:txBody>
      </p:sp>
    </p:spTree>
    <p:extLst>
      <p:ext uri="{BB962C8B-B14F-4D97-AF65-F5344CB8AC3E}">
        <p14:creationId xmlns:p14="http://schemas.microsoft.com/office/powerpoint/2010/main" val="226460251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72EDE-350D-6B40-B656-9C062E4C86F3}"/>
              </a:ext>
            </a:extLst>
          </p:cNvPr>
          <p:cNvSpPr>
            <a:spLocks noGrp="1"/>
          </p:cNvSpPr>
          <p:nvPr>
            <p:ph type="title"/>
          </p:nvPr>
        </p:nvSpPr>
        <p:spPr/>
        <p:txBody>
          <a:bodyPr>
            <a:normAutofit/>
          </a:bodyPr>
          <a:lstStyle/>
          <a:p>
            <a:r>
              <a:rPr lang="en-US" sz="3600" dirty="0"/>
              <a:t>Impact of Deduplication on Unprompted Memorization</a:t>
            </a:r>
          </a:p>
        </p:txBody>
      </p:sp>
      <p:sp>
        <p:nvSpPr>
          <p:cNvPr id="4" name="Slide Number Placeholder 3">
            <a:extLst>
              <a:ext uri="{FF2B5EF4-FFF2-40B4-BE49-F238E27FC236}">
                <a16:creationId xmlns:a16="http://schemas.microsoft.com/office/drawing/2014/main" id="{CDD47407-08F6-F64C-8127-C080CD50DB00}"/>
              </a:ext>
            </a:extLst>
          </p:cNvPr>
          <p:cNvSpPr>
            <a:spLocks noGrp="1"/>
          </p:cNvSpPr>
          <p:nvPr>
            <p:ph type="sldNum" sz="quarter" idx="12"/>
          </p:nvPr>
        </p:nvSpPr>
        <p:spPr/>
        <p:txBody>
          <a:bodyPr/>
          <a:lstStyle/>
          <a:p>
            <a:fld id="{654E4DE7-2D08-6148-917C-4321D781EDEB}" type="slidenum">
              <a:rPr lang="en-US" smtClean="0"/>
              <a:t>104</a:t>
            </a:fld>
            <a:endParaRPr lang="en-US"/>
          </a:p>
        </p:txBody>
      </p:sp>
      <p:sp>
        <p:nvSpPr>
          <p:cNvPr id="3" name="TextBox 2">
            <a:extLst>
              <a:ext uri="{FF2B5EF4-FFF2-40B4-BE49-F238E27FC236}">
                <a16:creationId xmlns:a16="http://schemas.microsoft.com/office/drawing/2014/main" id="{32D5268C-8DFF-5A4B-A4BE-469E36B345E3}"/>
              </a:ext>
            </a:extLst>
          </p:cNvPr>
          <p:cNvSpPr txBox="1"/>
          <p:nvPr/>
        </p:nvSpPr>
        <p:spPr>
          <a:xfrm>
            <a:off x="3435928" y="4085360"/>
            <a:ext cx="5193722" cy="1200329"/>
          </a:xfrm>
          <a:prstGeom prst="rect">
            <a:avLst/>
          </a:prstGeom>
          <a:noFill/>
        </p:spPr>
        <p:txBody>
          <a:bodyPr wrap="square" rtlCol="0">
            <a:spAutoFit/>
          </a:bodyPr>
          <a:lstStyle/>
          <a:p>
            <a:r>
              <a:rPr lang="en-US" sz="2400" dirty="0"/>
              <a:t>By training on well-deduplicated data, we observed a 10x drop in instances of memorized content being generated.</a:t>
            </a:r>
          </a:p>
        </p:txBody>
      </p:sp>
      <p:sp>
        <p:nvSpPr>
          <p:cNvPr id="7" name="Rectangle 6">
            <a:extLst>
              <a:ext uri="{FF2B5EF4-FFF2-40B4-BE49-F238E27FC236}">
                <a16:creationId xmlns:a16="http://schemas.microsoft.com/office/drawing/2014/main" id="{CFB0F955-1934-B547-8266-CE20D916F52F}"/>
              </a:ext>
            </a:extLst>
          </p:cNvPr>
          <p:cNvSpPr/>
          <p:nvPr/>
        </p:nvSpPr>
        <p:spPr>
          <a:xfrm>
            <a:off x="8211311" y="1691989"/>
            <a:ext cx="1524972" cy="2175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8ABB01B-0A71-A843-AC90-A2FF80603EFB}"/>
              </a:ext>
            </a:extLst>
          </p:cNvPr>
          <p:cNvSpPr txBox="1"/>
          <p:nvPr/>
        </p:nvSpPr>
        <p:spPr>
          <a:xfrm>
            <a:off x="133109" y="6262042"/>
            <a:ext cx="7101068" cy="461665"/>
          </a:xfrm>
          <a:prstGeom prst="rect">
            <a:avLst/>
          </a:prstGeom>
          <a:noFill/>
        </p:spPr>
        <p:txBody>
          <a:bodyPr wrap="square">
            <a:spAutoFit/>
          </a:bodyPr>
          <a:lstStyle/>
          <a:p>
            <a:pPr marL="11113">
              <a:buNone/>
            </a:pPr>
            <a:r>
              <a:rPr lang="en-US" sz="1200" dirty="0">
                <a:solidFill>
                  <a:schemeClr val="bg1">
                    <a:lumMod val="50000"/>
                  </a:schemeClr>
                </a:solidFill>
                <a:latin typeface="+mj-lt"/>
              </a:rPr>
              <a:t>Katherine Lee*, </a:t>
            </a:r>
            <a:r>
              <a:rPr lang="en-US" sz="1200" b="1" u="sng" dirty="0">
                <a:solidFill>
                  <a:schemeClr val="bg1">
                    <a:lumMod val="50000"/>
                  </a:schemeClr>
                </a:solidFill>
                <a:latin typeface="+mj-lt"/>
              </a:rPr>
              <a:t>Daphne Ippolito</a:t>
            </a:r>
            <a:r>
              <a:rPr lang="en-US" sz="1200" dirty="0">
                <a:solidFill>
                  <a:schemeClr val="bg1">
                    <a:lumMod val="50000"/>
                  </a:schemeClr>
                </a:solidFill>
                <a:latin typeface="+mj-lt"/>
              </a:rPr>
              <a:t>*, Andrew Nystrom, </a:t>
            </a:r>
            <a:r>
              <a:rPr lang="en-US" sz="1200" dirty="0" err="1">
                <a:solidFill>
                  <a:schemeClr val="bg1">
                    <a:lumMod val="50000"/>
                  </a:schemeClr>
                </a:solidFill>
                <a:latin typeface="+mj-lt"/>
              </a:rPr>
              <a:t>Chiyuan</a:t>
            </a:r>
            <a:r>
              <a:rPr lang="en-US" sz="1200" dirty="0">
                <a:solidFill>
                  <a:schemeClr val="bg1">
                    <a:lumMod val="50000"/>
                  </a:schemeClr>
                </a:solidFill>
                <a:latin typeface="+mj-lt"/>
              </a:rPr>
              <a:t> Zhang, Douglas Eck, Chris </a:t>
            </a:r>
            <a:r>
              <a:rPr lang="en-US" sz="1200" dirty="0" err="1">
                <a:solidFill>
                  <a:schemeClr val="bg1">
                    <a:lumMod val="50000"/>
                  </a:schemeClr>
                </a:solidFill>
                <a:latin typeface="+mj-lt"/>
              </a:rPr>
              <a:t>Callison</a:t>
            </a:r>
            <a:r>
              <a:rPr lang="en-US" sz="1200" dirty="0">
                <a:solidFill>
                  <a:schemeClr val="bg1">
                    <a:lumMod val="50000"/>
                  </a:schemeClr>
                </a:solidFill>
                <a:latin typeface="+mj-lt"/>
              </a:rPr>
              <a:t>-Burch, and Nicholas </a:t>
            </a:r>
            <a:r>
              <a:rPr lang="en-US" sz="1200" dirty="0" err="1">
                <a:solidFill>
                  <a:schemeClr val="bg1">
                    <a:lumMod val="50000"/>
                  </a:schemeClr>
                </a:solidFill>
                <a:latin typeface="+mj-lt"/>
              </a:rPr>
              <a:t>Carlini</a:t>
            </a:r>
            <a:r>
              <a:rPr lang="en-US" sz="1200" dirty="0">
                <a:solidFill>
                  <a:schemeClr val="bg1">
                    <a:lumMod val="50000"/>
                  </a:schemeClr>
                </a:solidFill>
                <a:latin typeface="+mj-lt"/>
              </a:rPr>
              <a:t>. "Deduplicating Training Data makes Language Models Better." In ACL 2022.</a:t>
            </a:r>
          </a:p>
        </p:txBody>
      </p:sp>
      <p:graphicFrame>
        <p:nvGraphicFramePr>
          <p:cNvPr id="9" name="Table 9">
            <a:extLst>
              <a:ext uri="{FF2B5EF4-FFF2-40B4-BE49-F238E27FC236}">
                <a16:creationId xmlns:a16="http://schemas.microsoft.com/office/drawing/2014/main" id="{86404229-3B30-CD45-B516-F95E3CD6E8E0}"/>
              </a:ext>
            </a:extLst>
          </p:cNvPr>
          <p:cNvGraphicFramePr>
            <a:graphicFrameLocks noGrp="1"/>
          </p:cNvGraphicFramePr>
          <p:nvPr>
            <p:extLst>
              <p:ext uri="{D42A27DB-BD31-4B8C-83A1-F6EECF244321}">
                <p14:modId xmlns:p14="http://schemas.microsoft.com/office/powerpoint/2010/main" val="1138213964"/>
              </p:ext>
            </p:extLst>
          </p:nvPr>
        </p:nvGraphicFramePr>
        <p:xfrm>
          <a:off x="3562350" y="2206155"/>
          <a:ext cx="5067300" cy="1752600"/>
        </p:xfrm>
        <a:graphic>
          <a:graphicData uri="http://schemas.openxmlformats.org/drawingml/2006/table">
            <a:tbl>
              <a:tblPr firstRow="1" bandRow="1">
                <a:tableStyleId>{5C22544A-7EE6-4342-B048-85BDC9FD1C3A}</a:tableStyleId>
              </a:tblPr>
              <a:tblGrid>
                <a:gridCol w="3327400">
                  <a:extLst>
                    <a:ext uri="{9D8B030D-6E8A-4147-A177-3AD203B41FA5}">
                      <a16:colId xmlns:a16="http://schemas.microsoft.com/office/drawing/2014/main" val="1343160794"/>
                    </a:ext>
                  </a:extLst>
                </a:gridCol>
                <a:gridCol w="1739900">
                  <a:extLst>
                    <a:ext uri="{9D8B030D-6E8A-4147-A177-3AD203B41FA5}">
                      <a16:colId xmlns:a16="http://schemas.microsoft.com/office/drawing/2014/main" val="708174121"/>
                    </a:ext>
                  </a:extLst>
                </a:gridCol>
              </a:tblGrid>
              <a:tr h="370840">
                <a:tc>
                  <a:txBody>
                    <a:bodyPr/>
                    <a:lstStyle/>
                    <a:p>
                      <a:r>
                        <a:rPr lang="en-US" dirty="0"/>
                        <a:t>Training Data</a:t>
                      </a:r>
                    </a:p>
                  </a:txBody>
                  <a:tcPr/>
                </a:tc>
                <a:tc>
                  <a:txBody>
                    <a:bodyPr/>
                    <a:lstStyle/>
                    <a:p>
                      <a:pPr algn="ctr"/>
                      <a:r>
                        <a:rPr lang="en-US" dirty="0"/>
                        <a:t>% Generations</a:t>
                      </a:r>
                    </a:p>
                    <a:p>
                      <a:pPr algn="ctr"/>
                      <a:r>
                        <a:rPr lang="en-US" dirty="0"/>
                        <a:t>memorized</a:t>
                      </a:r>
                    </a:p>
                  </a:txBody>
                  <a:tcPr/>
                </a:tc>
                <a:extLst>
                  <a:ext uri="{0D108BD9-81ED-4DB2-BD59-A6C34878D82A}">
                    <a16:rowId xmlns:a16="http://schemas.microsoft.com/office/drawing/2014/main" val="1700899099"/>
                  </a:ext>
                </a:extLst>
              </a:tr>
              <a:tr h="370840">
                <a:tc>
                  <a:txBody>
                    <a:bodyPr/>
                    <a:lstStyle/>
                    <a:p>
                      <a:r>
                        <a:rPr lang="en-US" dirty="0"/>
                        <a:t>Original C4</a:t>
                      </a:r>
                    </a:p>
                  </a:txBody>
                  <a:tcPr/>
                </a:tc>
                <a:tc>
                  <a:txBody>
                    <a:bodyPr/>
                    <a:lstStyle/>
                    <a:p>
                      <a:pPr algn="r"/>
                      <a:r>
                        <a:rPr lang="en-US" dirty="0"/>
                        <a:t>1.926%</a:t>
                      </a:r>
                    </a:p>
                  </a:txBody>
                  <a:tcPr/>
                </a:tc>
                <a:extLst>
                  <a:ext uri="{0D108BD9-81ED-4DB2-BD59-A6C34878D82A}">
                    <a16:rowId xmlns:a16="http://schemas.microsoft.com/office/drawing/2014/main" val="578858491"/>
                  </a:ext>
                </a:extLst>
              </a:tr>
              <a:tr h="370840">
                <a:tc>
                  <a:txBody>
                    <a:bodyPr/>
                    <a:lstStyle/>
                    <a:p>
                      <a:r>
                        <a:rPr lang="en-US" dirty="0"/>
                        <a:t>C4 deduplicated with </a:t>
                      </a:r>
                      <a:r>
                        <a:rPr lang="en-US" cap="small" baseline="0" dirty="0" err="1"/>
                        <a:t>NearDup</a:t>
                      </a:r>
                      <a:endParaRPr lang="en-US" cap="small" baseline="0" dirty="0"/>
                    </a:p>
                  </a:txBody>
                  <a:tcPr/>
                </a:tc>
                <a:tc>
                  <a:txBody>
                    <a:bodyPr/>
                    <a:lstStyle/>
                    <a:p>
                      <a:pPr algn="r"/>
                      <a:r>
                        <a:rPr lang="en-US" dirty="0"/>
                        <a:t>0.189%</a:t>
                      </a:r>
                    </a:p>
                  </a:txBody>
                  <a:tcPr/>
                </a:tc>
                <a:extLst>
                  <a:ext uri="{0D108BD9-81ED-4DB2-BD59-A6C34878D82A}">
                    <a16:rowId xmlns:a16="http://schemas.microsoft.com/office/drawing/2014/main" val="393187425"/>
                  </a:ext>
                </a:extLst>
              </a:tr>
              <a:tr h="370840">
                <a:tc>
                  <a:txBody>
                    <a:bodyPr/>
                    <a:lstStyle/>
                    <a:p>
                      <a:r>
                        <a:rPr lang="en-US" dirty="0"/>
                        <a:t>C4 deduplicated with </a:t>
                      </a:r>
                      <a:r>
                        <a:rPr lang="en-US" cap="small" baseline="0" dirty="0" err="1"/>
                        <a:t>ExactSubstr</a:t>
                      </a:r>
                      <a:endParaRPr lang="en-US" cap="small" baseline="0" dirty="0"/>
                    </a:p>
                  </a:txBody>
                  <a:tcPr/>
                </a:tc>
                <a:tc>
                  <a:txBody>
                    <a:bodyPr/>
                    <a:lstStyle/>
                    <a:p>
                      <a:pPr algn="r"/>
                      <a:r>
                        <a:rPr lang="en-US" dirty="0"/>
                        <a:t>0.138%</a:t>
                      </a:r>
                    </a:p>
                  </a:txBody>
                  <a:tcPr/>
                </a:tc>
                <a:extLst>
                  <a:ext uri="{0D108BD9-81ED-4DB2-BD59-A6C34878D82A}">
                    <a16:rowId xmlns:a16="http://schemas.microsoft.com/office/drawing/2014/main" val="714860496"/>
                  </a:ext>
                </a:extLst>
              </a:tr>
            </a:tbl>
          </a:graphicData>
        </a:graphic>
      </p:graphicFrame>
    </p:spTree>
    <p:extLst>
      <p:ext uri="{BB962C8B-B14F-4D97-AF65-F5344CB8AC3E}">
        <p14:creationId xmlns:p14="http://schemas.microsoft.com/office/powerpoint/2010/main" val="21199283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B70DC-DB1E-9942-BE6C-D366CB659A57}"/>
              </a:ext>
            </a:extLst>
          </p:cNvPr>
          <p:cNvSpPr>
            <a:spLocks noGrp="1"/>
          </p:cNvSpPr>
          <p:nvPr>
            <p:ph type="title"/>
          </p:nvPr>
        </p:nvSpPr>
        <p:spPr/>
        <p:txBody>
          <a:bodyPr>
            <a:normAutofit/>
          </a:bodyPr>
          <a:lstStyle/>
          <a:p>
            <a:r>
              <a:rPr lang="en-US" b="0" dirty="0">
                <a:solidFill>
                  <a:schemeClr val="accent3">
                    <a:lumMod val="75000"/>
                  </a:schemeClr>
                </a:solidFill>
                <a:cs typeface="Calibri" panose="020F0502020204030204" pitchFamily="34" charset="0"/>
              </a:rPr>
              <a:t>Language Generation and Creativity Detecting Generated Text</a:t>
            </a:r>
            <a:br>
              <a:rPr lang="en-US" b="0" dirty="0">
                <a:solidFill>
                  <a:schemeClr val="accent3">
                    <a:lumMod val="75000"/>
                  </a:schemeClr>
                </a:solidFill>
                <a:cs typeface="Calibri" panose="020F0502020204030204" pitchFamily="34" charset="0"/>
              </a:rPr>
            </a:br>
            <a:r>
              <a:rPr lang="en-US" b="0" dirty="0">
                <a:solidFill>
                  <a:schemeClr val="accent3">
                    <a:lumMod val="75000"/>
                  </a:schemeClr>
                </a:solidFill>
                <a:cs typeface="Calibri" panose="020F0502020204030204" pitchFamily="34" charset="0"/>
              </a:rPr>
              <a:t>The Risks of Memorization</a:t>
            </a:r>
            <a:br>
              <a:rPr lang="en-US" b="0" dirty="0">
                <a:solidFill>
                  <a:schemeClr val="accent3">
                    <a:lumMod val="75000"/>
                  </a:schemeClr>
                </a:solidFill>
              </a:rPr>
            </a:br>
            <a:r>
              <a:rPr lang="en-US" dirty="0">
                <a:latin typeface="+mn-lt"/>
              </a:rPr>
              <a:t>Thesis Takeaways</a:t>
            </a:r>
            <a:endParaRPr lang="en-US" b="0" dirty="0">
              <a:solidFill>
                <a:schemeClr val="accent3">
                  <a:lumMod val="75000"/>
                </a:schemeClr>
              </a:solidFill>
            </a:endParaRPr>
          </a:p>
        </p:txBody>
      </p:sp>
      <p:sp>
        <p:nvSpPr>
          <p:cNvPr id="3" name="Slide Number Placeholder 2">
            <a:extLst>
              <a:ext uri="{FF2B5EF4-FFF2-40B4-BE49-F238E27FC236}">
                <a16:creationId xmlns:a16="http://schemas.microsoft.com/office/drawing/2014/main" id="{C20951C0-72B9-584C-B420-DE711FCB23EA}"/>
              </a:ext>
            </a:extLst>
          </p:cNvPr>
          <p:cNvSpPr>
            <a:spLocks noGrp="1"/>
          </p:cNvSpPr>
          <p:nvPr>
            <p:ph type="sldNum" sz="quarter" idx="12"/>
          </p:nvPr>
        </p:nvSpPr>
        <p:spPr/>
        <p:txBody>
          <a:bodyPr/>
          <a:lstStyle/>
          <a:p>
            <a:fld id="{654E4DE7-2D08-6148-917C-4321D781EDEB}" type="slidenum">
              <a:rPr lang="en-US" smtClean="0"/>
              <a:t>105</a:t>
            </a:fld>
            <a:endParaRPr lang="en-US"/>
          </a:p>
        </p:txBody>
      </p:sp>
    </p:spTree>
    <p:extLst>
      <p:ext uri="{BB962C8B-B14F-4D97-AF65-F5344CB8AC3E}">
        <p14:creationId xmlns:p14="http://schemas.microsoft.com/office/powerpoint/2010/main" val="342683966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7063D1-A977-3846-92C5-5E47E1DC1731}"/>
              </a:ext>
            </a:extLst>
          </p:cNvPr>
          <p:cNvSpPr>
            <a:spLocks noGrp="1"/>
          </p:cNvSpPr>
          <p:nvPr>
            <p:ph type="title"/>
          </p:nvPr>
        </p:nvSpPr>
        <p:spPr/>
        <p:txBody>
          <a:bodyPr/>
          <a:lstStyle/>
          <a:p>
            <a:r>
              <a:rPr lang="en-US" b="1" dirty="0"/>
              <a:t>Text generation involves tradeoffs.</a:t>
            </a:r>
          </a:p>
        </p:txBody>
      </p:sp>
      <p:sp>
        <p:nvSpPr>
          <p:cNvPr id="8" name="Content Placeholder 7">
            <a:extLst>
              <a:ext uri="{FF2B5EF4-FFF2-40B4-BE49-F238E27FC236}">
                <a16:creationId xmlns:a16="http://schemas.microsoft.com/office/drawing/2014/main" id="{E60266A5-5FF5-4642-8AF3-A28A9B8C7FF7}"/>
              </a:ext>
            </a:extLst>
          </p:cNvPr>
          <p:cNvSpPr>
            <a:spLocks noGrp="1"/>
          </p:cNvSpPr>
          <p:nvPr>
            <p:ph idx="1"/>
          </p:nvPr>
        </p:nvSpPr>
        <p:spPr/>
        <p:txBody>
          <a:bodyPr/>
          <a:lstStyle/>
          <a:p>
            <a:pPr>
              <a:lnSpc>
                <a:spcPct val="100000"/>
              </a:lnSpc>
            </a:pPr>
            <a:r>
              <a:rPr lang="en-US" dirty="0"/>
              <a:t>We discussed the quality-diversity tradeoff.</a:t>
            </a:r>
          </a:p>
          <a:p>
            <a:pPr>
              <a:lnSpc>
                <a:spcPct val="100000"/>
              </a:lnSpc>
            </a:pPr>
            <a:r>
              <a:rPr lang="en-US" dirty="0"/>
              <a:t>Other tradeoffs:</a:t>
            </a:r>
          </a:p>
          <a:p>
            <a:pPr lvl="1">
              <a:lnSpc>
                <a:spcPct val="100000"/>
              </a:lnSpc>
            </a:pPr>
            <a:r>
              <a:rPr lang="en-US" dirty="0"/>
              <a:t>Language that is safe vs. language that is disruptive</a:t>
            </a:r>
          </a:p>
          <a:p>
            <a:pPr lvl="1">
              <a:lnSpc>
                <a:spcPct val="100000"/>
              </a:lnSpc>
            </a:pPr>
            <a:r>
              <a:rPr lang="en-US" dirty="0"/>
              <a:t>Factual vs. fantastical</a:t>
            </a:r>
          </a:p>
          <a:p>
            <a:pPr lvl="1">
              <a:lnSpc>
                <a:spcPct val="100000"/>
              </a:lnSpc>
            </a:pPr>
            <a:r>
              <a:rPr lang="en-US" dirty="0"/>
              <a:t>Multiple specialized language models vs. one general-purpose one</a:t>
            </a:r>
          </a:p>
          <a:p>
            <a:pPr lvl="1">
              <a:lnSpc>
                <a:spcPct val="100000"/>
              </a:lnSpc>
            </a:pPr>
            <a:r>
              <a:rPr lang="en-US" dirty="0"/>
              <a:t>Smaller vs. larger models</a:t>
            </a:r>
          </a:p>
          <a:p>
            <a:pPr lvl="1">
              <a:lnSpc>
                <a:spcPct val="100000"/>
              </a:lnSpc>
            </a:pPr>
            <a:r>
              <a:rPr lang="en-US" dirty="0"/>
              <a:t>Smaller but higher-quality training set vs. larger but lower-quality one</a:t>
            </a:r>
          </a:p>
          <a:p>
            <a:pPr lvl="1">
              <a:lnSpc>
                <a:spcPct val="100000"/>
              </a:lnSpc>
            </a:pPr>
            <a:endParaRPr lang="en-US" dirty="0"/>
          </a:p>
          <a:p>
            <a:pPr>
              <a:lnSpc>
                <a:spcPct val="100000"/>
              </a:lnSpc>
            </a:pPr>
            <a:endParaRPr lang="en-US" dirty="0"/>
          </a:p>
        </p:txBody>
      </p:sp>
      <p:sp>
        <p:nvSpPr>
          <p:cNvPr id="4" name="Slide Number Placeholder 3">
            <a:extLst>
              <a:ext uri="{FF2B5EF4-FFF2-40B4-BE49-F238E27FC236}">
                <a16:creationId xmlns:a16="http://schemas.microsoft.com/office/drawing/2014/main" id="{80F0984F-AF4D-5C48-9DE8-DE4A397D9C53}"/>
              </a:ext>
            </a:extLst>
          </p:cNvPr>
          <p:cNvSpPr>
            <a:spLocks noGrp="1"/>
          </p:cNvSpPr>
          <p:nvPr>
            <p:ph type="sldNum" sz="quarter" idx="12"/>
          </p:nvPr>
        </p:nvSpPr>
        <p:spPr/>
        <p:txBody>
          <a:bodyPr/>
          <a:lstStyle/>
          <a:p>
            <a:fld id="{654E4DE7-2D08-6148-917C-4321D781EDEB}" type="slidenum">
              <a:rPr lang="en-US" smtClean="0"/>
              <a:t>106</a:t>
            </a:fld>
            <a:endParaRPr lang="en-US"/>
          </a:p>
        </p:txBody>
      </p:sp>
    </p:spTree>
    <p:extLst>
      <p:ext uri="{BB962C8B-B14F-4D97-AF65-F5344CB8AC3E}">
        <p14:creationId xmlns:p14="http://schemas.microsoft.com/office/powerpoint/2010/main" val="40416302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7063D1-A977-3846-92C5-5E47E1DC1731}"/>
              </a:ext>
            </a:extLst>
          </p:cNvPr>
          <p:cNvSpPr>
            <a:spLocks noGrp="1"/>
          </p:cNvSpPr>
          <p:nvPr>
            <p:ph type="title"/>
          </p:nvPr>
        </p:nvSpPr>
        <p:spPr/>
        <p:txBody>
          <a:bodyPr>
            <a:normAutofit/>
          </a:bodyPr>
          <a:lstStyle/>
          <a:p>
            <a:r>
              <a:rPr lang="en-US" sz="4000" b="1" dirty="0"/>
              <a:t>More attention needs to be paid to training dataset selection.</a:t>
            </a:r>
          </a:p>
        </p:txBody>
      </p:sp>
      <p:sp>
        <p:nvSpPr>
          <p:cNvPr id="4" name="Slide Number Placeholder 3">
            <a:extLst>
              <a:ext uri="{FF2B5EF4-FFF2-40B4-BE49-F238E27FC236}">
                <a16:creationId xmlns:a16="http://schemas.microsoft.com/office/drawing/2014/main" id="{80F0984F-AF4D-5C48-9DE8-DE4A397D9C53}"/>
              </a:ext>
            </a:extLst>
          </p:cNvPr>
          <p:cNvSpPr>
            <a:spLocks noGrp="1"/>
          </p:cNvSpPr>
          <p:nvPr>
            <p:ph type="sldNum" sz="quarter" idx="12"/>
          </p:nvPr>
        </p:nvSpPr>
        <p:spPr/>
        <p:txBody>
          <a:bodyPr/>
          <a:lstStyle/>
          <a:p>
            <a:fld id="{654E4DE7-2D08-6148-917C-4321D781EDEB}" type="slidenum">
              <a:rPr lang="en-US" smtClean="0"/>
              <a:t>107</a:t>
            </a:fld>
            <a:endParaRPr lang="en-US"/>
          </a:p>
        </p:txBody>
      </p:sp>
      <p:sp>
        <p:nvSpPr>
          <p:cNvPr id="2" name="Content Placeholder 1">
            <a:extLst>
              <a:ext uri="{FF2B5EF4-FFF2-40B4-BE49-F238E27FC236}">
                <a16:creationId xmlns:a16="http://schemas.microsoft.com/office/drawing/2014/main" id="{562E38FE-C8B8-E64C-9410-4DD731EDDAB1}"/>
              </a:ext>
            </a:extLst>
          </p:cNvPr>
          <p:cNvSpPr>
            <a:spLocks noGrp="1"/>
          </p:cNvSpPr>
          <p:nvPr>
            <p:ph idx="1"/>
          </p:nvPr>
        </p:nvSpPr>
        <p:spPr/>
        <p:txBody>
          <a:bodyPr/>
          <a:lstStyle/>
          <a:p>
            <a:r>
              <a:rPr lang="en-US" dirty="0"/>
              <a:t>Much of the training data for language models is derived from scraping the web.</a:t>
            </a:r>
          </a:p>
          <a:p>
            <a:r>
              <a:rPr lang="en-US" dirty="0"/>
              <a:t>Duplicate text is only one problem in these datasets.</a:t>
            </a:r>
          </a:p>
          <a:p>
            <a:r>
              <a:rPr lang="en-US" dirty="0"/>
              <a:t>Other challenges include:</a:t>
            </a:r>
          </a:p>
          <a:p>
            <a:pPr lvl="1"/>
            <a:r>
              <a:rPr lang="en-US" dirty="0"/>
              <a:t>How stringent should toxicity filters be? </a:t>
            </a:r>
          </a:p>
          <a:p>
            <a:pPr lvl="1"/>
            <a:r>
              <a:rPr lang="en-US" dirty="0"/>
              <a:t>What languages should be included and how do we source text in them?</a:t>
            </a:r>
          </a:p>
          <a:p>
            <a:pPr lvl="1"/>
            <a:r>
              <a:rPr lang="en-US" dirty="0"/>
              <a:t>How should we balance different genres/sources (news, Wikipedia, books, etc.)?</a:t>
            </a:r>
          </a:p>
          <a:p>
            <a:endParaRPr lang="en-US" dirty="0"/>
          </a:p>
        </p:txBody>
      </p:sp>
    </p:spTree>
    <p:extLst>
      <p:ext uri="{BB962C8B-B14F-4D97-AF65-F5344CB8AC3E}">
        <p14:creationId xmlns:p14="http://schemas.microsoft.com/office/powerpoint/2010/main" val="142896851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7063D1-A977-3846-92C5-5E47E1DC1731}"/>
              </a:ext>
            </a:extLst>
          </p:cNvPr>
          <p:cNvSpPr>
            <a:spLocks noGrp="1"/>
          </p:cNvSpPr>
          <p:nvPr>
            <p:ph type="title"/>
          </p:nvPr>
        </p:nvSpPr>
        <p:spPr/>
        <p:txBody>
          <a:bodyPr>
            <a:normAutofit/>
          </a:bodyPr>
          <a:lstStyle/>
          <a:p>
            <a:r>
              <a:rPr lang="en-US" sz="4000" b="1" dirty="0"/>
              <a:t>Detection of generated text is getting harder but no less important.</a:t>
            </a:r>
          </a:p>
        </p:txBody>
      </p:sp>
      <p:sp>
        <p:nvSpPr>
          <p:cNvPr id="4" name="Slide Number Placeholder 3">
            <a:extLst>
              <a:ext uri="{FF2B5EF4-FFF2-40B4-BE49-F238E27FC236}">
                <a16:creationId xmlns:a16="http://schemas.microsoft.com/office/drawing/2014/main" id="{80F0984F-AF4D-5C48-9DE8-DE4A397D9C53}"/>
              </a:ext>
            </a:extLst>
          </p:cNvPr>
          <p:cNvSpPr>
            <a:spLocks noGrp="1"/>
          </p:cNvSpPr>
          <p:nvPr>
            <p:ph type="sldNum" sz="quarter" idx="12"/>
          </p:nvPr>
        </p:nvSpPr>
        <p:spPr/>
        <p:txBody>
          <a:bodyPr/>
          <a:lstStyle/>
          <a:p>
            <a:fld id="{654E4DE7-2D08-6148-917C-4321D781EDEB}" type="slidenum">
              <a:rPr lang="en-US" smtClean="0"/>
              <a:t>108</a:t>
            </a:fld>
            <a:endParaRPr lang="en-US"/>
          </a:p>
        </p:txBody>
      </p:sp>
      <p:sp>
        <p:nvSpPr>
          <p:cNvPr id="8" name="Content Placeholder 7">
            <a:extLst>
              <a:ext uri="{FF2B5EF4-FFF2-40B4-BE49-F238E27FC236}">
                <a16:creationId xmlns:a16="http://schemas.microsoft.com/office/drawing/2014/main" id="{E60266A5-5FF5-4642-8AF3-A28A9B8C7FF7}"/>
              </a:ext>
            </a:extLst>
          </p:cNvPr>
          <p:cNvSpPr>
            <a:spLocks noGrp="1"/>
          </p:cNvSpPr>
          <p:nvPr>
            <p:ph idx="1"/>
          </p:nvPr>
        </p:nvSpPr>
        <p:spPr/>
        <p:txBody>
          <a:bodyPr>
            <a:normAutofit/>
          </a:bodyPr>
          <a:lstStyle/>
          <a:p>
            <a:pPr>
              <a:lnSpc>
                <a:spcPct val="100000"/>
              </a:lnSpc>
            </a:pPr>
            <a:r>
              <a:rPr lang="en-US" dirty="0"/>
              <a:t>Why harder:</a:t>
            </a:r>
          </a:p>
          <a:p>
            <a:pPr lvl="1">
              <a:lnSpc>
                <a:spcPct val="100000"/>
              </a:lnSpc>
            </a:pPr>
            <a:r>
              <a:rPr lang="en-US" dirty="0"/>
              <a:t>In my work on automatic detection, we took advantage of the fact that convincing generated text has more high-likelihood words in it than what a human would write.</a:t>
            </a:r>
          </a:p>
          <a:p>
            <a:pPr lvl="1">
              <a:lnSpc>
                <a:spcPct val="100000"/>
              </a:lnSpc>
            </a:pPr>
            <a:r>
              <a:rPr lang="en-US" dirty="0"/>
              <a:t>This bias will decrease as models get better.</a:t>
            </a:r>
          </a:p>
          <a:p>
            <a:pPr>
              <a:lnSpc>
                <a:spcPct val="100000"/>
              </a:lnSpc>
            </a:pPr>
            <a:r>
              <a:rPr lang="en-US" dirty="0"/>
              <a:t>Why important:</a:t>
            </a:r>
          </a:p>
          <a:p>
            <a:pPr lvl="1">
              <a:lnSpc>
                <a:spcPct val="100000"/>
              </a:lnSpc>
            </a:pPr>
            <a:r>
              <a:rPr lang="en-US" dirty="0"/>
              <a:t>There have been real-world instances of bad actors passing off generated text as genuine. </a:t>
            </a:r>
          </a:p>
          <a:p>
            <a:pPr lvl="1">
              <a:lnSpc>
                <a:spcPct val="100000"/>
              </a:lnSpc>
            </a:pPr>
            <a:r>
              <a:rPr lang="en-US" dirty="0"/>
              <a:t>Generated text can sully future training sets.</a:t>
            </a:r>
          </a:p>
          <a:p>
            <a:pPr>
              <a:lnSpc>
                <a:spcPct val="100000"/>
              </a:lnSpc>
            </a:pPr>
            <a:endParaRPr lang="en-US" dirty="0"/>
          </a:p>
        </p:txBody>
      </p:sp>
    </p:spTree>
    <p:extLst>
      <p:ext uri="{BB962C8B-B14F-4D97-AF65-F5344CB8AC3E}">
        <p14:creationId xmlns:p14="http://schemas.microsoft.com/office/powerpoint/2010/main" val="15629761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7063D1-A977-3846-92C5-5E47E1DC1731}"/>
              </a:ext>
            </a:extLst>
          </p:cNvPr>
          <p:cNvSpPr>
            <a:spLocks noGrp="1"/>
          </p:cNvSpPr>
          <p:nvPr>
            <p:ph type="title"/>
          </p:nvPr>
        </p:nvSpPr>
        <p:spPr/>
        <p:txBody>
          <a:bodyPr>
            <a:normAutofit/>
          </a:bodyPr>
          <a:lstStyle/>
          <a:p>
            <a:r>
              <a:rPr lang="en-US" sz="4000" b="1" dirty="0"/>
              <a:t>Memorization and plagiarism are serious concerns but hard to define.</a:t>
            </a:r>
          </a:p>
        </p:txBody>
      </p:sp>
      <p:sp>
        <p:nvSpPr>
          <p:cNvPr id="4" name="Slide Number Placeholder 3">
            <a:extLst>
              <a:ext uri="{FF2B5EF4-FFF2-40B4-BE49-F238E27FC236}">
                <a16:creationId xmlns:a16="http://schemas.microsoft.com/office/drawing/2014/main" id="{80F0984F-AF4D-5C48-9DE8-DE4A397D9C53}"/>
              </a:ext>
            </a:extLst>
          </p:cNvPr>
          <p:cNvSpPr>
            <a:spLocks noGrp="1"/>
          </p:cNvSpPr>
          <p:nvPr>
            <p:ph type="sldNum" sz="quarter" idx="12"/>
          </p:nvPr>
        </p:nvSpPr>
        <p:spPr/>
        <p:txBody>
          <a:bodyPr/>
          <a:lstStyle/>
          <a:p>
            <a:fld id="{654E4DE7-2D08-6148-917C-4321D781EDEB}" type="slidenum">
              <a:rPr lang="en-US" smtClean="0"/>
              <a:t>109</a:t>
            </a:fld>
            <a:endParaRPr lang="en-US"/>
          </a:p>
        </p:txBody>
      </p:sp>
      <p:sp>
        <p:nvSpPr>
          <p:cNvPr id="2" name="Content Placeholder 1">
            <a:extLst>
              <a:ext uri="{FF2B5EF4-FFF2-40B4-BE49-F238E27FC236}">
                <a16:creationId xmlns:a16="http://schemas.microsoft.com/office/drawing/2014/main" id="{175A16EE-6E66-3443-B39F-6B82FAEEA202}"/>
              </a:ext>
            </a:extLst>
          </p:cNvPr>
          <p:cNvSpPr>
            <a:spLocks noGrp="1"/>
          </p:cNvSpPr>
          <p:nvPr>
            <p:ph idx="1"/>
          </p:nvPr>
        </p:nvSpPr>
        <p:spPr/>
        <p:txBody>
          <a:bodyPr/>
          <a:lstStyle/>
          <a:p>
            <a:r>
              <a:rPr lang="en-US" dirty="0"/>
              <a:t>Given two text sequences, us humans can make judgement calls as to whether they are the same.</a:t>
            </a:r>
          </a:p>
          <a:p>
            <a:r>
              <a:rPr lang="en-US" dirty="0"/>
              <a:t>Existing methods to measure document similarity are imperfect proxies of this human judgement.</a:t>
            </a:r>
          </a:p>
          <a:p>
            <a:r>
              <a:rPr lang="en-US" dirty="0"/>
              <a:t>For example, are these the same?</a:t>
            </a:r>
          </a:p>
          <a:p>
            <a:pPr lvl="1"/>
            <a:r>
              <a:rPr lang="en-US" sz="1800" dirty="0">
                <a:latin typeface="Andale Mono" panose="020B0509000000000004" pitchFamily="49" charset="0"/>
              </a:rPr>
              <a:t>The Hippopotamus and the Kitten Traveled through the Milky Way.</a:t>
            </a:r>
          </a:p>
          <a:p>
            <a:pPr lvl="1"/>
            <a:r>
              <a:rPr lang="en-US" sz="1800" dirty="0">
                <a:latin typeface="Andale Mono" panose="020B0509000000000004" pitchFamily="49" charset="0"/>
              </a:rPr>
              <a:t>The hippopotamus &amp; the kitten traveled thru the milky way</a:t>
            </a:r>
          </a:p>
          <a:p>
            <a:pPr lvl="1"/>
            <a:endParaRPr lang="en-US" dirty="0"/>
          </a:p>
        </p:txBody>
      </p:sp>
    </p:spTree>
    <p:extLst>
      <p:ext uri="{BB962C8B-B14F-4D97-AF65-F5344CB8AC3E}">
        <p14:creationId xmlns:p14="http://schemas.microsoft.com/office/powerpoint/2010/main" val="2828632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2877C-3B78-4A1E-A806-3CAA16F69FB1}"/>
              </a:ext>
            </a:extLst>
          </p:cNvPr>
          <p:cNvSpPr>
            <a:spLocks noGrp="1"/>
          </p:cNvSpPr>
          <p:nvPr>
            <p:ph type="title"/>
          </p:nvPr>
        </p:nvSpPr>
        <p:spPr/>
        <p:txBody>
          <a:bodyPr>
            <a:normAutofit/>
          </a:bodyPr>
          <a:lstStyle/>
          <a:p>
            <a:r>
              <a:rPr lang="en-US" dirty="0"/>
              <a:t>What are the implications?</a:t>
            </a:r>
          </a:p>
        </p:txBody>
      </p:sp>
      <p:sp>
        <p:nvSpPr>
          <p:cNvPr id="3" name="Content Placeholder 2">
            <a:extLst>
              <a:ext uri="{FF2B5EF4-FFF2-40B4-BE49-F238E27FC236}">
                <a16:creationId xmlns:a16="http://schemas.microsoft.com/office/drawing/2014/main" id="{A2C4A135-4A1B-4775-AE73-460E2F49FEBC}"/>
              </a:ext>
            </a:extLst>
          </p:cNvPr>
          <p:cNvSpPr>
            <a:spLocks noGrp="1"/>
          </p:cNvSpPr>
          <p:nvPr>
            <p:ph sz="half" idx="1"/>
          </p:nvPr>
        </p:nvSpPr>
        <p:spPr>
          <a:xfrm>
            <a:off x="6172200" y="1825625"/>
            <a:ext cx="5181600" cy="4351338"/>
          </a:xfrm>
        </p:spPr>
        <p:txBody>
          <a:bodyPr/>
          <a:lstStyle/>
          <a:p>
            <a:pPr marL="0" indent="0">
              <a:buNone/>
            </a:pPr>
            <a:r>
              <a:rPr lang="en-US" b="1" dirty="0"/>
              <a:t>Potential for harm</a:t>
            </a:r>
          </a:p>
          <a:p>
            <a:r>
              <a:rPr lang="en-US" sz="2400" dirty="0"/>
              <a:t>Training data problems</a:t>
            </a:r>
          </a:p>
          <a:p>
            <a:pPr lvl="1"/>
            <a:r>
              <a:rPr lang="en-US" sz="2000" dirty="0"/>
              <a:t>Biased or incomplete data</a:t>
            </a:r>
          </a:p>
          <a:p>
            <a:pPr lvl="1"/>
            <a:r>
              <a:rPr lang="en-US" sz="2000" dirty="0"/>
              <a:t>Copyright and privacy issues</a:t>
            </a:r>
          </a:p>
          <a:p>
            <a:r>
              <a:rPr lang="en-US" sz="2400" dirty="0"/>
              <a:t>Negative societal impact</a:t>
            </a:r>
          </a:p>
          <a:p>
            <a:pPr lvl="1"/>
            <a:r>
              <a:rPr lang="en-US" sz="2000" dirty="0"/>
              <a:t>Proliferation of fake news, social media posts, and reviews</a:t>
            </a:r>
          </a:p>
          <a:p>
            <a:pPr lvl="1"/>
            <a:r>
              <a:rPr lang="en-US" sz="2000" dirty="0"/>
              <a:t>Deep fakes that fool humans</a:t>
            </a:r>
          </a:p>
          <a:p>
            <a:r>
              <a:rPr lang="en-US" sz="2400" dirty="0"/>
              <a:t>Expensive to train</a:t>
            </a:r>
          </a:p>
          <a:p>
            <a:pPr lvl="1"/>
            <a:r>
              <a:rPr lang="en-US" sz="2000" dirty="0"/>
              <a:t>Both in terms of dollars and energy usage</a:t>
            </a:r>
          </a:p>
        </p:txBody>
      </p:sp>
      <p:sp>
        <p:nvSpPr>
          <p:cNvPr id="5" name="Content Placeholder 4">
            <a:extLst>
              <a:ext uri="{FF2B5EF4-FFF2-40B4-BE49-F238E27FC236}">
                <a16:creationId xmlns:a16="http://schemas.microsoft.com/office/drawing/2014/main" id="{92946497-1D19-4B4B-A262-61566BAC92C2}"/>
              </a:ext>
            </a:extLst>
          </p:cNvPr>
          <p:cNvSpPr>
            <a:spLocks noGrp="1"/>
          </p:cNvSpPr>
          <p:nvPr>
            <p:ph sz="half" idx="2"/>
          </p:nvPr>
        </p:nvSpPr>
        <p:spPr>
          <a:xfrm>
            <a:off x="838200" y="1825625"/>
            <a:ext cx="4866861" cy="4351338"/>
          </a:xfrm>
        </p:spPr>
        <p:txBody>
          <a:bodyPr/>
          <a:lstStyle/>
          <a:p>
            <a:pPr marL="0" indent="0">
              <a:buNone/>
            </a:pPr>
            <a:r>
              <a:rPr lang="en-US" b="1" dirty="0"/>
              <a:t>Potential for positive impact</a:t>
            </a:r>
          </a:p>
          <a:p>
            <a:r>
              <a:rPr lang="en-US" sz="2400" dirty="0"/>
              <a:t>Advancing research</a:t>
            </a:r>
          </a:p>
          <a:p>
            <a:pPr lvl="1"/>
            <a:r>
              <a:rPr lang="en-US" sz="2000" dirty="0"/>
              <a:t>NLP, robotics, and even the humanities and social sciences.</a:t>
            </a:r>
          </a:p>
          <a:p>
            <a:r>
              <a:rPr lang="en-US" sz="2400" dirty="0"/>
              <a:t>Entertainment</a:t>
            </a:r>
          </a:p>
          <a:p>
            <a:pPr lvl="1"/>
            <a:r>
              <a:rPr lang="en-US" sz="2000" dirty="0"/>
              <a:t>Interactive fiction, video games, creative writing</a:t>
            </a:r>
          </a:p>
          <a:p>
            <a:r>
              <a:rPr lang="en-US" sz="2400" dirty="0"/>
              <a:t>Human-AI collaboration for accomplishing tasks</a:t>
            </a:r>
          </a:p>
          <a:p>
            <a:pPr lvl="1"/>
            <a:endParaRPr lang="en-US" sz="2000" dirty="0"/>
          </a:p>
          <a:p>
            <a:pPr marL="0" indent="0">
              <a:buNone/>
            </a:pPr>
            <a:endParaRPr lang="en-US" dirty="0"/>
          </a:p>
        </p:txBody>
      </p:sp>
      <p:sp>
        <p:nvSpPr>
          <p:cNvPr id="4" name="Slide Number Placeholder 3">
            <a:extLst>
              <a:ext uri="{FF2B5EF4-FFF2-40B4-BE49-F238E27FC236}">
                <a16:creationId xmlns:a16="http://schemas.microsoft.com/office/drawing/2014/main" id="{049DDBBE-E30D-41E0-9AB0-995888C99DA0}"/>
              </a:ext>
            </a:extLst>
          </p:cNvPr>
          <p:cNvSpPr>
            <a:spLocks noGrp="1"/>
          </p:cNvSpPr>
          <p:nvPr>
            <p:ph type="sldNum" sz="quarter" idx="12"/>
          </p:nvPr>
        </p:nvSpPr>
        <p:spPr/>
        <p:txBody>
          <a:bodyPr/>
          <a:lstStyle/>
          <a:p>
            <a:fld id="{654E4DE7-2D08-6148-917C-4321D781EDEB}" type="slidenum">
              <a:rPr lang="en-US" smtClean="0"/>
              <a:t>11</a:t>
            </a:fld>
            <a:endParaRPr lang="en-US"/>
          </a:p>
        </p:txBody>
      </p:sp>
    </p:spTree>
    <p:extLst>
      <p:ext uri="{BB962C8B-B14F-4D97-AF65-F5344CB8AC3E}">
        <p14:creationId xmlns:p14="http://schemas.microsoft.com/office/powerpoint/2010/main" val="320313972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7063D1-A977-3846-92C5-5E47E1DC1731}"/>
              </a:ext>
            </a:extLst>
          </p:cNvPr>
          <p:cNvSpPr>
            <a:spLocks noGrp="1"/>
          </p:cNvSpPr>
          <p:nvPr>
            <p:ph type="title"/>
          </p:nvPr>
        </p:nvSpPr>
        <p:spPr/>
        <p:txBody>
          <a:bodyPr>
            <a:normAutofit/>
          </a:bodyPr>
          <a:lstStyle/>
          <a:p>
            <a:r>
              <a:rPr lang="en-US" sz="4000" b="1" dirty="0"/>
              <a:t>Supporting many tasks from fewer models is valuable.</a:t>
            </a:r>
          </a:p>
        </p:txBody>
      </p:sp>
      <p:sp>
        <p:nvSpPr>
          <p:cNvPr id="4" name="Slide Number Placeholder 3">
            <a:extLst>
              <a:ext uri="{FF2B5EF4-FFF2-40B4-BE49-F238E27FC236}">
                <a16:creationId xmlns:a16="http://schemas.microsoft.com/office/drawing/2014/main" id="{80F0984F-AF4D-5C48-9DE8-DE4A397D9C53}"/>
              </a:ext>
            </a:extLst>
          </p:cNvPr>
          <p:cNvSpPr>
            <a:spLocks noGrp="1"/>
          </p:cNvSpPr>
          <p:nvPr>
            <p:ph type="sldNum" sz="quarter" idx="12"/>
          </p:nvPr>
        </p:nvSpPr>
        <p:spPr/>
        <p:txBody>
          <a:bodyPr/>
          <a:lstStyle/>
          <a:p>
            <a:fld id="{654E4DE7-2D08-6148-917C-4321D781EDEB}" type="slidenum">
              <a:rPr lang="en-US" smtClean="0"/>
              <a:t>110</a:t>
            </a:fld>
            <a:endParaRPr lang="en-US"/>
          </a:p>
        </p:txBody>
      </p:sp>
      <p:sp>
        <p:nvSpPr>
          <p:cNvPr id="2" name="Content Placeholder 1">
            <a:extLst>
              <a:ext uri="{FF2B5EF4-FFF2-40B4-BE49-F238E27FC236}">
                <a16:creationId xmlns:a16="http://schemas.microsoft.com/office/drawing/2014/main" id="{9A0052E7-CC15-9249-AB83-500D516969F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94791878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36FAF-2ABA-054E-B36E-06A10FF992AE}"/>
              </a:ext>
            </a:extLst>
          </p:cNvPr>
          <p:cNvSpPr>
            <a:spLocks noGrp="1"/>
          </p:cNvSpPr>
          <p:nvPr>
            <p:ph type="title"/>
          </p:nvPr>
        </p:nvSpPr>
        <p:spPr/>
        <p:txBody>
          <a:bodyPr>
            <a:normAutofit/>
          </a:bodyPr>
          <a:lstStyle/>
          <a:p>
            <a:r>
              <a:rPr lang="en-US" sz="4000" dirty="0"/>
              <a:t>Evaluation in real-world settings reveals the weaknesses of state-of-the-art NLG.</a:t>
            </a:r>
          </a:p>
        </p:txBody>
      </p:sp>
      <p:sp>
        <p:nvSpPr>
          <p:cNvPr id="4" name="Slide Number Placeholder 3">
            <a:extLst>
              <a:ext uri="{FF2B5EF4-FFF2-40B4-BE49-F238E27FC236}">
                <a16:creationId xmlns:a16="http://schemas.microsoft.com/office/drawing/2014/main" id="{ADF01453-92B1-6241-9C63-DD3ED0BAD86E}"/>
              </a:ext>
            </a:extLst>
          </p:cNvPr>
          <p:cNvSpPr>
            <a:spLocks noGrp="1"/>
          </p:cNvSpPr>
          <p:nvPr>
            <p:ph type="sldNum" sz="quarter" idx="12"/>
          </p:nvPr>
        </p:nvSpPr>
        <p:spPr/>
        <p:txBody>
          <a:bodyPr/>
          <a:lstStyle/>
          <a:p>
            <a:fld id="{654E4DE7-2D08-6148-917C-4321D781EDEB}" type="slidenum">
              <a:rPr lang="en-US" smtClean="0"/>
              <a:t>111</a:t>
            </a:fld>
            <a:endParaRPr lang="en-US"/>
          </a:p>
        </p:txBody>
      </p:sp>
      <p:sp>
        <p:nvSpPr>
          <p:cNvPr id="3" name="Content Placeholder 2">
            <a:extLst>
              <a:ext uri="{FF2B5EF4-FFF2-40B4-BE49-F238E27FC236}">
                <a16:creationId xmlns:a16="http://schemas.microsoft.com/office/drawing/2014/main" id="{AA32B86B-3DCA-7947-8054-718923B7ACD6}"/>
              </a:ext>
            </a:extLst>
          </p:cNvPr>
          <p:cNvSpPr>
            <a:spLocks noGrp="1"/>
          </p:cNvSpPr>
          <p:nvPr>
            <p:ph idx="1"/>
          </p:nvPr>
        </p:nvSpPr>
        <p:spPr/>
        <p:txBody>
          <a:bodyPr/>
          <a:lstStyle/>
          <a:p>
            <a:r>
              <a:rPr lang="en-US" dirty="0"/>
              <a:t>Language models need to improve at</a:t>
            </a:r>
          </a:p>
          <a:p>
            <a:pPr lvl="1"/>
            <a:r>
              <a:rPr lang="en-US" dirty="0"/>
              <a:t>Understanding long text passages.</a:t>
            </a:r>
          </a:p>
          <a:p>
            <a:pPr lvl="1"/>
            <a:r>
              <a:rPr lang="en-US" dirty="0"/>
              <a:t>Controllable style and voice.</a:t>
            </a:r>
          </a:p>
          <a:p>
            <a:pPr lvl="1"/>
            <a:r>
              <a:rPr lang="en-US" dirty="0"/>
              <a:t>Opinionated and risky generation.</a:t>
            </a:r>
          </a:p>
          <a:p>
            <a:r>
              <a:rPr lang="en-US" dirty="0"/>
              <a:t>User interface is critical.</a:t>
            </a:r>
          </a:p>
        </p:txBody>
      </p:sp>
    </p:spTree>
    <p:extLst>
      <p:ext uri="{BB962C8B-B14F-4D97-AF65-F5344CB8AC3E}">
        <p14:creationId xmlns:p14="http://schemas.microsoft.com/office/powerpoint/2010/main" val="301887141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44843F7-165E-DA48-8F06-B8F379D48714}"/>
              </a:ext>
            </a:extLst>
          </p:cNvPr>
          <p:cNvSpPr>
            <a:spLocks noGrp="1"/>
          </p:cNvSpPr>
          <p:nvPr>
            <p:ph sz="half" idx="1"/>
          </p:nvPr>
        </p:nvSpPr>
        <p:spPr>
          <a:xfrm>
            <a:off x="838200" y="3086524"/>
            <a:ext cx="5181600" cy="4351338"/>
          </a:xfrm>
        </p:spPr>
        <p:txBody>
          <a:bodyPr>
            <a:normAutofit fontScale="92500" lnSpcReduction="10000"/>
          </a:bodyPr>
          <a:lstStyle/>
          <a:p>
            <a:pPr marL="0" indent="0">
              <a:buNone/>
            </a:pPr>
            <a:r>
              <a:rPr lang="en-US" dirty="0"/>
              <a:t>Chris-</a:t>
            </a:r>
            <a:r>
              <a:rPr lang="en-US" dirty="0" err="1"/>
              <a:t>Callison</a:t>
            </a:r>
            <a:r>
              <a:rPr lang="en-US" dirty="0"/>
              <a:t> Burch</a:t>
            </a:r>
          </a:p>
          <a:p>
            <a:pPr marL="0" indent="0">
              <a:buNone/>
            </a:pPr>
            <a:r>
              <a:rPr lang="en-US" dirty="0"/>
              <a:t>Liam Dugan</a:t>
            </a:r>
          </a:p>
          <a:p>
            <a:pPr marL="0" indent="0">
              <a:buNone/>
            </a:pPr>
            <a:r>
              <a:rPr lang="en-US" dirty="0"/>
              <a:t>Arun </a:t>
            </a:r>
            <a:r>
              <a:rPr lang="en-US" dirty="0" err="1"/>
              <a:t>Kirubarajan</a:t>
            </a:r>
            <a:endParaRPr lang="en-US" dirty="0"/>
          </a:p>
          <a:p>
            <a:pPr marL="0" indent="0">
              <a:buNone/>
            </a:pPr>
            <a:r>
              <a:rPr lang="en-US" dirty="0"/>
              <a:t>Reno </a:t>
            </a:r>
            <a:r>
              <a:rPr lang="en-US" dirty="0" err="1"/>
              <a:t>Kriz</a:t>
            </a:r>
            <a:endParaRPr lang="en-US" dirty="0"/>
          </a:p>
          <a:p>
            <a:pPr marL="0" indent="0">
              <a:buNone/>
            </a:pPr>
            <a:r>
              <a:rPr lang="en-US" dirty="0"/>
              <a:t>Maria </a:t>
            </a:r>
            <a:r>
              <a:rPr lang="en-US" dirty="0" err="1"/>
              <a:t>Kustikova</a:t>
            </a:r>
            <a:endParaRPr lang="en-US" dirty="0"/>
          </a:p>
          <a:p>
            <a:pPr marL="0" indent="0">
              <a:buNone/>
            </a:pPr>
            <a:r>
              <a:rPr lang="en-US" dirty="0"/>
              <a:t>Joao </a:t>
            </a:r>
            <a:r>
              <a:rPr lang="en-US" dirty="0" err="1"/>
              <a:t>Sedoc</a:t>
            </a:r>
            <a:endParaRPr lang="en-US" dirty="0"/>
          </a:p>
        </p:txBody>
      </p:sp>
      <p:sp>
        <p:nvSpPr>
          <p:cNvPr id="2" name="Title 1">
            <a:extLst>
              <a:ext uri="{FF2B5EF4-FFF2-40B4-BE49-F238E27FC236}">
                <a16:creationId xmlns:a16="http://schemas.microsoft.com/office/drawing/2014/main" id="{C40010C2-06CB-8F45-82E8-BB23C333C0CA}"/>
              </a:ext>
            </a:extLst>
          </p:cNvPr>
          <p:cNvSpPr>
            <a:spLocks noGrp="1"/>
          </p:cNvSpPr>
          <p:nvPr>
            <p:ph type="title"/>
          </p:nvPr>
        </p:nvSpPr>
        <p:spPr/>
        <p:txBody>
          <a:bodyPr/>
          <a:lstStyle/>
          <a:p>
            <a:r>
              <a:rPr lang="en-US" dirty="0"/>
              <a:t>Thank you to all my collaborators.</a:t>
            </a:r>
          </a:p>
        </p:txBody>
      </p:sp>
      <p:sp>
        <p:nvSpPr>
          <p:cNvPr id="6" name="Content Placeholder 5">
            <a:extLst>
              <a:ext uri="{FF2B5EF4-FFF2-40B4-BE49-F238E27FC236}">
                <a16:creationId xmlns:a16="http://schemas.microsoft.com/office/drawing/2014/main" id="{7A701F4C-294B-834C-8780-594E98FA648F}"/>
              </a:ext>
            </a:extLst>
          </p:cNvPr>
          <p:cNvSpPr>
            <a:spLocks noGrp="1"/>
          </p:cNvSpPr>
          <p:nvPr>
            <p:ph sz="half" idx="2"/>
          </p:nvPr>
        </p:nvSpPr>
        <p:spPr>
          <a:xfrm>
            <a:off x="6172200" y="3092728"/>
            <a:ext cx="5181600" cy="2811688"/>
          </a:xfrm>
        </p:spPr>
        <p:txBody>
          <a:bodyPr>
            <a:normAutofit fontScale="92500" lnSpcReduction="10000"/>
          </a:bodyPr>
          <a:lstStyle/>
          <a:p>
            <a:pPr marL="0" indent="0">
              <a:buNone/>
            </a:pPr>
            <a:r>
              <a:rPr lang="en-US" dirty="0"/>
              <a:t>Douglas Eck</a:t>
            </a:r>
          </a:p>
          <a:p>
            <a:pPr marL="0" indent="0">
              <a:buNone/>
            </a:pPr>
            <a:r>
              <a:rPr lang="en-US" dirty="0"/>
              <a:t>Nicholas </a:t>
            </a:r>
            <a:r>
              <a:rPr lang="en-US" dirty="0" err="1"/>
              <a:t>Carlini</a:t>
            </a:r>
            <a:endParaRPr lang="en-US" dirty="0"/>
          </a:p>
          <a:p>
            <a:pPr marL="0" indent="0">
              <a:buNone/>
            </a:pPr>
            <a:r>
              <a:rPr lang="en-US" dirty="0"/>
              <a:t>Andy </a:t>
            </a:r>
            <a:r>
              <a:rPr lang="en-US" dirty="0" err="1"/>
              <a:t>Coenen</a:t>
            </a:r>
            <a:endParaRPr lang="en-US" dirty="0"/>
          </a:p>
          <a:p>
            <a:pPr marL="0" indent="0">
              <a:buNone/>
            </a:pPr>
            <a:r>
              <a:rPr lang="en-US" dirty="0"/>
              <a:t>Daniel Duckworth</a:t>
            </a:r>
          </a:p>
          <a:p>
            <a:pPr marL="0" indent="0">
              <a:buNone/>
            </a:pPr>
            <a:r>
              <a:rPr lang="en-US" dirty="0"/>
              <a:t>David </a:t>
            </a:r>
            <a:r>
              <a:rPr lang="en-US" dirty="0" err="1"/>
              <a:t>Grangier</a:t>
            </a:r>
            <a:endParaRPr lang="en-US" dirty="0"/>
          </a:p>
          <a:p>
            <a:pPr marL="0" indent="0">
              <a:buNone/>
            </a:pPr>
            <a:r>
              <a:rPr lang="en-US" dirty="0"/>
              <a:t>Katherine Lee</a:t>
            </a:r>
          </a:p>
        </p:txBody>
      </p:sp>
      <p:sp>
        <p:nvSpPr>
          <p:cNvPr id="4" name="Slide Number Placeholder 3">
            <a:extLst>
              <a:ext uri="{FF2B5EF4-FFF2-40B4-BE49-F238E27FC236}">
                <a16:creationId xmlns:a16="http://schemas.microsoft.com/office/drawing/2014/main" id="{E4E8669D-7EFB-1241-A1D4-363B802DB213}"/>
              </a:ext>
            </a:extLst>
          </p:cNvPr>
          <p:cNvSpPr>
            <a:spLocks noGrp="1"/>
          </p:cNvSpPr>
          <p:nvPr>
            <p:ph type="sldNum" sz="quarter" idx="12"/>
          </p:nvPr>
        </p:nvSpPr>
        <p:spPr/>
        <p:txBody>
          <a:bodyPr/>
          <a:lstStyle/>
          <a:p>
            <a:fld id="{654E4DE7-2D08-6148-917C-4321D781EDEB}" type="slidenum">
              <a:rPr lang="en-US" smtClean="0"/>
              <a:t>112</a:t>
            </a:fld>
            <a:endParaRPr lang="en-US"/>
          </a:p>
        </p:txBody>
      </p:sp>
      <p:pic>
        <p:nvPicPr>
          <p:cNvPr id="10" name="Picture 9">
            <a:extLst>
              <a:ext uri="{FF2B5EF4-FFF2-40B4-BE49-F238E27FC236}">
                <a16:creationId xmlns:a16="http://schemas.microsoft.com/office/drawing/2014/main" id="{A602422F-635F-B743-B2C6-F21426C15852}"/>
              </a:ext>
            </a:extLst>
          </p:cNvPr>
          <p:cNvPicPr>
            <a:picLocks noChangeAspect="1"/>
          </p:cNvPicPr>
          <p:nvPr/>
        </p:nvPicPr>
        <p:blipFill>
          <a:blip r:embed="rId3"/>
          <a:stretch>
            <a:fillRect/>
          </a:stretch>
        </p:blipFill>
        <p:spPr>
          <a:xfrm>
            <a:off x="6096000" y="2012792"/>
            <a:ext cx="2416629" cy="818677"/>
          </a:xfrm>
          <a:prstGeom prst="rect">
            <a:avLst/>
          </a:prstGeom>
        </p:spPr>
      </p:pic>
      <p:pic>
        <p:nvPicPr>
          <p:cNvPr id="12" name="Picture 11">
            <a:extLst>
              <a:ext uri="{FF2B5EF4-FFF2-40B4-BE49-F238E27FC236}">
                <a16:creationId xmlns:a16="http://schemas.microsoft.com/office/drawing/2014/main" id="{40B95087-A381-ED40-9F3A-2C0AB4C983F6}"/>
              </a:ext>
            </a:extLst>
          </p:cNvPr>
          <p:cNvPicPr>
            <a:picLocks noChangeAspect="1"/>
          </p:cNvPicPr>
          <p:nvPr/>
        </p:nvPicPr>
        <p:blipFill>
          <a:blip r:embed="rId4"/>
          <a:stretch>
            <a:fillRect/>
          </a:stretch>
        </p:blipFill>
        <p:spPr>
          <a:xfrm>
            <a:off x="985157" y="1813676"/>
            <a:ext cx="2569029" cy="894022"/>
          </a:xfrm>
          <a:prstGeom prst="rect">
            <a:avLst/>
          </a:prstGeom>
        </p:spPr>
      </p:pic>
      <p:sp>
        <p:nvSpPr>
          <p:cNvPr id="14" name="TextBox 13">
            <a:extLst>
              <a:ext uri="{FF2B5EF4-FFF2-40B4-BE49-F238E27FC236}">
                <a16:creationId xmlns:a16="http://schemas.microsoft.com/office/drawing/2014/main" id="{45E34FAB-F59C-DC44-9D3F-865D0DFF6F9B}"/>
              </a:ext>
            </a:extLst>
          </p:cNvPr>
          <p:cNvSpPr txBox="1"/>
          <p:nvPr/>
        </p:nvSpPr>
        <p:spPr>
          <a:xfrm>
            <a:off x="8839200" y="3092728"/>
            <a:ext cx="6100354" cy="2092881"/>
          </a:xfrm>
          <a:prstGeom prst="rect">
            <a:avLst/>
          </a:prstGeom>
          <a:noFill/>
        </p:spPr>
        <p:txBody>
          <a:bodyPr wrap="square">
            <a:spAutoFit/>
          </a:bodyPr>
          <a:lstStyle/>
          <a:p>
            <a:pPr marL="0" indent="0">
              <a:buNone/>
            </a:pPr>
            <a:r>
              <a:rPr lang="en-US" sz="2600" dirty="0"/>
              <a:t>Emily </a:t>
            </a:r>
            <a:r>
              <a:rPr lang="en-US" sz="2600" dirty="0" err="1"/>
              <a:t>Reif</a:t>
            </a:r>
            <a:endParaRPr lang="en-US" sz="2600" dirty="0"/>
          </a:p>
          <a:p>
            <a:pPr marL="0" indent="0">
              <a:buNone/>
            </a:pPr>
            <a:r>
              <a:rPr lang="en-US" sz="2600" dirty="0"/>
              <a:t>Matthew Jagielski</a:t>
            </a:r>
          </a:p>
          <a:p>
            <a:r>
              <a:rPr lang="en-US" sz="2600" dirty="0"/>
              <a:t>Florian </a:t>
            </a:r>
            <a:r>
              <a:rPr lang="en-US" sz="2600" dirty="0" err="1"/>
              <a:t>Tramèr</a:t>
            </a:r>
            <a:endParaRPr lang="en-US" sz="2600" dirty="0"/>
          </a:p>
          <a:p>
            <a:pPr marL="0" indent="0">
              <a:buNone/>
            </a:pPr>
            <a:r>
              <a:rPr lang="en-US" sz="2600" dirty="0"/>
              <a:t>Ann Yuan</a:t>
            </a:r>
          </a:p>
          <a:p>
            <a:pPr marL="0" indent="0">
              <a:buNone/>
            </a:pPr>
            <a:r>
              <a:rPr lang="en-US" sz="2600" dirty="0" err="1"/>
              <a:t>Chiyuan</a:t>
            </a:r>
            <a:r>
              <a:rPr lang="en-US" sz="2600" dirty="0"/>
              <a:t> Zhang</a:t>
            </a:r>
          </a:p>
        </p:txBody>
      </p:sp>
    </p:spTree>
    <p:extLst>
      <p:ext uri="{BB962C8B-B14F-4D97-AF65-F5344CB8AC3E}">
        <p14:creationId xmlns:p14="http://schemas.microsoft.com/office/powerpoint/2010/main" val="199894769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B70DC-DB1E-9942-BE6C-D366CB659A57}"/>
              </a:ext>
            </a:extLst>
          </p:cNvPr>
          <p:cNvSpPr>
            <a:spLocks noGrp="1"/>
          </p:cNvSpPr>
          <p:nvPr>
            <p:ph type="title"/>
          </p:nvPr>
        </p:nvSpPr>
        <p:spPr/>
        <p:txBody>
          <a:bodyPr>
            <a:normAutofit/>
          </a:bodyPr>
          <a:lstStyle/>
          <a:p>
            <a:br>
              <a:rPr lang="en-US" sz="6000" b="0" dirty="0">
                <a:solidFill>
                  <a:schemeClr val="accent3">
                    <a:lumMod val="75000"/>
                  </a:schemeClr>
                </a:solidFill>
              </a:rPr>
            </a:br>
            <a:br>
              <a:rPr lang="en-US" sz="6000" b="0" dirty="0">
                <a:solidFill>
                  <a:schemeClr val="accent3">
                    <a:lumMod val="75000"/>
                  </a:schemeClr>
                </a:solidFill>
              </a:rPr>
            </a:br>
            <a:br>
              <a:rPr lang="en-US" sz="6000" b="0" dirty="0">
                <a:solidFill>
                  <a:schemeClr val="accent3">
                    <a:lumMod val="75000"/>
                  </a:schemeClr>
                </a:solidFill>
              </a:rPr>
            </a:br>
            <a:r>
              <a:rPr lang="en-US" sz="6000" dirty="0">
                <a:latin typeface="+mn-lt"/>
              </a:rPr>
              <a:t>Questions?</a:t>
            </a:r>
          </a:p>
        </p:txBody>
      </p:sp>
      <p:sp>
        <p:nvSpPr>
          <p:cNvPr id="3" name="Slide Number Placeholder 2">
            <a:extLst>
              <a:ext uri="{FF2B5EF4-FFF2-40B4-BE49-F238E27FC236}">
                <a16:creationId xmlns:a16="http://schemas.microsoft.com/office/drawing/2014/main" id="{C20951C0-72B9-584C-B420-DE711FCB23EA}"/>
              </a:ext>
            </a:extLst>
          </p:cNvPr>
          <p:cNvSpPr>
            <a:spLocks noGrp="1"/>
          </p:cNvSpPr>
          <p:nvPr>
            <p:ph type="sldNum" sz="quarter" idx="12"/>
          </p:nvPr>
        </p:nvSpPr>
        <p:spPr/>
        <p:txBody>
          <a:bodyPr/>
          <a:lstStyle/>
          <a:p>
            <a:fld id="{654E4DE7-2D08-6148-917C-4321D781EDEB}" type="slidenum">
              <a:rPr lang="en-US" smtClean="0"/>
              <a:t>113</a:t>
            </a:fld>
            <a:endParaRPr lang="en-US"/>
          </a:p>
        </p:txBody>
      </p:sp>
    </p:spTree>
    <p:extLst>
      <p:ext uri="{BB962C8B-B14F-4D97-AF65-F5344CB8AC3E}">
        <p14:creationId xmlns:p14="http://schemas.microsoft.com/office/powerpoint/2010/main" val="206033106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715C69D-BBF6-5540-AEC1-F937DA53579B}"/>
              </a:ext>
            </a:extLst>
          </p:cNvPr>
          <p:cNvSpPr>
            <a:spLocks noGrp="1"/>
          </p:cNvSpPr>
          <p:nvPr>
            <p:ph type="sldNum" sz="quarter" idx="12"/>
          </p:nvPr>
        </p:nvSpPr>
        <p:spPr/>
        <p:txBody>
          <a:bodyPr/>
          <a:lstStyle/>
          <a:p>
            <a:fld id="{654E4DE7-2D08-6148-917C-4321D781EDEB}" type="slidenum">
              <a:rPr lang="en-US" smtClean="0"/>
              <a:t>114</a:t>
            </a:fld>
            <a:endParaRPr lang="en-US"/>
          </a:p>
        </p:txBody>
      </p:sp>
      <p:sp>
        <p:nvSpPr>
          <p:cNvPr id="8" name="Content Placeholder 4">
            <a:extLst>
              <a:ext uri="{FF2B5EF4-FFF2-40B4-BE49-F238E27FC236}">
                <a16:creationId xmlns:a16="http://schemas.microsoft.com/office/drawing/2014/main" id="{3E9E96BB-B3F0-C64E-AB39-8B279EE34D6D}"/>
              </a:ext>
            </a:extLst>
          </p:cNvPr>
          <p:cNvSpPr>
            <a:spLocks noGrp="1"/>
          </p:cNvSpPr>
          <p:nvPr>
            <p:ph idx="4294967295"/>
          </p:nvPr>
        </p:nvSpPr>
        <p:spPr>
          <a:xfrm>
            <a:off x="6225207" y="491404"/>
            <a:ext cx="5486400" cy="3734158"/>
          </a:xfrm>
          <a:ln w="38100">
            <a:solidFill>
              <a:schemeClr val="bg2">
                <a:lumMod val="90000"/>
              </a:schemeClr>
            </a:solidFill>
            <a:prstDash val="sysDot"/>
          </a:ln>
        </p:spPr>
        <p:txBody>
          <a:bodyPr tIns="91440" bIns="91440">
            <a:noAutofit/>
          </a:bodyPr>
          <a:lstStyle/>
          <a:p>
            <a:pPr marL="466725" indent="-452438">
              <a:spcBef>
                <a:spcPts val="400"/>
              </a:spcBef>
              <a:buNone/>
            </a:pPr>
            <a:r>
              <a:rPr lang="en-US" sz="1800" b="1" dirty="0">
                <a:solidFill>
                  <a:schemeClr val="accent3"/>
                </a:solidFill>
              </a:rPr>
              <a:t>What makes deep fakes convincing?</a:t>
            </a:r>
          </a:p>
          <a:p>
            <a:pPr marL="241300" indent="-227013">
              <a:lnSpc>
                <a:spcPct val="100000"/>
              </a:lnSpc>
              <a:spcBef>
                <a:spcPts val="400"/>
              </a:spcBef>
              <a:buNone/>
            </a:pPr>
            <a:r>
              <a:rPr lang="en-US" sz="1500" u="sng" dirty="0"/>
              <a:t>Daphne Ippolito</a:t>
            </a:r>
            <a:r>
              <a:rPr lang="en-US" sz="1500" dirty="0"/>
              <a:t>, et al. "Investigating Human Ability to Detect Boundaries Between Human-Written and Machine-Generated Text." In submission 2022.</a:t>
            </a:r>
          </a:p>
          <a:p>
            <a:pPr marL="241300" indent="-227013">
              <a:lnSpc>
                <a:spcPct val="100000"/>
              </a:lnSpc>
              <a:spcBef>
                <a:spcPts val="400"/>
              </a:spcBef>
              <a:buNone/>
            </a:pPr>
            <a:r>
              <a:rPr lang="en-US" sz="1500" dirty="0"/>
              <a:t>Hugh Zhang, Daniel Duckworth, </a:t>
            </a:r>
            <a:r>
              <a:rPr lang="en-US" sz="1500" u="sng" dirty="0"/>
              <a:t>Daphne Ippolito</a:t>
            </a:r>
            <a:r>
              <a:rPr lang="en-US" sz="1500" dirty="0"/>
              <a:t>, et. al., "Trading Off Diversity and Quality in Natural Language Generation." In </a:t>
            </a:r>
            <a:r>
              <a:rPr lang="en-US" sz="1500" i="1" dirty="0"/>
              <a:t>EACL </a:t>
            </a:r>
            <a:r>
              <a:rPr lang="en-US" sz="1500" i="1" dirty="0" err="1"/>
              <a:t>HumEval</a:t>
            </a:r>
            <a:r>
              <a:rPr lang="en-US" sz="1500" i="1" dirty="0"/>
              <a:t> Workshop </a:t>
            </a:r>
            <a:r>
              <a:rPr lang="en-US" sz="1500" dirty="0"/>
              <a:t>2021.</a:t>
            </a:r>
          </a:p>
          <a:p>
            <a:pPr marL="241300" indent="-227013">
              <a:lnSpc>
                <a:spcPct val="100000"/>
              </a:lnSpc>
              <a:spcBef>
                <a:spcPts val="400"/>
              </a:spcBef>
              <a:buNone/>
            </a:pPr>
            <a:r>
              <a:rPr lang="en-US" sz="1500" u="sng" dirty="0"/>
              <a:t>Daphne Ippolito</a:t>
            </a:r>
            <a:r>
              <a:rPr lang="en-US" sz="1500" dirty="0"/>
              <a:t>, et al. "</a:t>
            </a:r>
            <a:r>
              <a:rPr lang="en-US" sz="1500" dirty="0" err="1"/>
              <a:t>RoFT</a:t>
            </a:r>
            <a:r>
              <a:rPr lang="en-US" sz="1500" dirty="0"/>
              <a:t>: A Tool for Evaluating Human Detection of Machine-Generated Text." In </a:t>
            </a:r>
            <a:r>
              <a:rPr lang="en-US" sz="1500" i="1" dirty="0"/>
              <a:t>EMNLP System Demonstrations</a:t>
            </a:r>
            <a:r>
              <a:rPr lang="en-US" sz="1500" dirty="0"/>
              <a:t> 2020.</a:t>
            </a:r>
          </a:p>
          <a:p>
            <a:pPr marL="241300" indent="-227013">
              <a:lnSpc>
                <a:spcPct val="100000"/>
              </a:lnSpc>
              <a:spcBef>
                <a:spcPts val="400"/>
              </a:spcBef>
              <a:buNone/>
            </a:pPr>
            <a:r>
              <a:rPr lang="en-US" sz="1500" u="sng" dirty="0"/>
              <a:t>Daphne Ippolito</a:t>
            </a:r>
            <a:r>
              <a:rPr lang="en-US" sz="1500" dirty="0"/>
              <a:t>, et al. "Automatic Detection of Generated Text is Easiest when Humans are Fooled." In </a:t>
            </a:r>
            <a:r>
              <a:rPr lang="en-US" sz="1500" i="1" dirty="0"/>
              <a:t>ACL</a:t>
            </a:r>
            <a:r>
              <a:rPr lang="en-US" sz="1500" dirty="0"/>
              <a:t> 2020.</a:t>
            </a:r>
          </a:p>
          <a:p>
            <a:pPr marL="241300" indent="-227013">
              <a:lnSpc>
                <a:spcPct val="100000"/>
              </a:lnSpc>
              <a:spcBef>
                <a:spcPts val="400"/>
              </a:spcBef>
              <a:buNone/>
            </a:pPr>
            <a:r>
              <a:rPr lang="en-US" sz="1500" u="sng" dirty="0"/>
              <a:t>Daphne Ippolito</a:t>
            </a:r>
            <a:r>
              <a:rPr lang="en-US" sz="1500" dirty="0"/>
              <a:t>, et. al. "Comparison of Diverse Decoding Methods from Conditional Language Models." In </a:t>
            </a:r>
            <a:r>
              <a:rPr lang="en-US" sz="1500" i="1" dirty="0"/>
              <a:t>ACL </a:t>
            </a:r>
            <a:r>
              <a:rPr lang="en-US" sz="1500" dirty="0"/>
              <a:t>2019.</a:t>
            </a:r>
          </a:p>
          <a:p>
            <a:pPr marL="241300" indent="-227013">
              <a:lnSpc>
                <a:spcPct val="100000"/>
              </a:lnSpc>
              <a:spcBef>
                <a:spcPts val="400"/>
              </a:spcBef>
              <a:buNone/>
            </a:pPr>
            <a:endParaRPr lang="en-US" sz="1500" dirty="0"/>
          </a:p>
          <a:p>
            <a:pPr marL="241300" indent="-227013">
              <a:lnSpc>
                <a:spcPct val="100000"/>
              </a:lnSpc>
              <a:spcBef>
                <a:spcPts val="400"/>
              </a:spcBef>
              <a:buNone/>
            </a:pPr>
            <a:endParaRPr lang="en-US" sz="1500" dirty="0"/>
          </a:p>
        </p:txBody>
      </p:sp>
      <p:sp>
        <p:nvSpPr>
          <p:cNvPr id="11" name="Content Placeholder 4">
            <a:extLst>
              <a:ext uri="{FF2B5EF4-FFF2-40B4-BE49-F238E27FC236}">
                <a16:creationId xmlns:a16="http://schemas.microsoft.com/office/drawing/2014/main" id="{30C1804E-3348-7A4A-9570-69ED4CE2DA1F}"/>
              </a:ext>
            </a:extLst>
          </p:cNvPr>
          <p:cNvSpPr txBox="1">
            <a:spLocks/>
          </p:cNvSpPr>
          <p:nvPr/>
        </p:nvSpPr>
        <p:spPr>
          <a:xfrm>
            <a:off x="480393" y="491404"/>
            <a:ext cx="5486400" cy="3205952"/>
          </a:xfrm>
          <a:prstGeom prst="rect">
            <a:avLst/>
          </a:prstGeom>
          <a:ln w="38100">
            <a:solidFill>
              <a:schemeClr val="bg2">
                <a:lumMod val="90000"/>
              </a:schemeClr>
            </a:solidFill>
            <a:prstDash val="sysDot"/>
          </a:ln>
        </p:spPr>
        <p:txBody>
          <a:bodyPr vert="horz" lIns="91440" tIns="91440" rIns="91440" bIns="9144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6725" indent="-452438">
              <a:buFont typeface="Arial" panose="020B0604020202020204" pitchFamily="34" charset="0"/>
              <a:buNone/>
            </a:pPr>
            <a:r>
              <a:rPr lang="en-US" sz="1800" b="1" dirty="0">
                <a:solidFill>
                  <a:schemeClr val="accent3"/>
                </a:solidFill>
              </a:rPr>
              <a:t>Expanding NLG’s Capabilities for Positive Impact</a:t>
            </a:r>
          </a:p>
          <a:p>
            <a:pPr marL="241300" indent="-227013">
              <a:lnSpc>
                <a:spcPct val="100000"/>
              </a:lnSpc>
              <a:spcBef>
                <a:spcPts val="400"/>
              </a:spcBef>
              <a:buNone/>
            </a:pPr>
            <a:r>
              <a:rPr lang="en-US" sz="1500" dirty="0"/>
              <a:t>Ann Yuan, Andy </a:t>
            </a:r>
            <a:r>
              <a:rPr lang="en-US" sz="1500" dirty="0" err="1"/>
              <a:t>Coenen</a:t>
            </a:r>
            <a:r>
              <a:rPr lang="en-US" sz="1500" dirty="0"/>
              <a:t>, Emily </a:t>
            </a:r>
            <a:r>
              <a:rPr lang="en-US" sz="1500" dirty="0" err="1"/>
              <a:t>Reif</a:t>
            </a:r>
            <a:r>
              <a:rPr lang="en-US" sz="1500" dirty="0"/>
              <a:t>, </a:t>
            </a:r>
            <a:r>
              <a:rPr lang="en-US" sz="1500" u="sng" dirty="0"/>
              <a:t>Daphne Ippolito</a:t>
            </a:r>
            <a:r>
              <a:rPr lang="en-US" sz="1500" dirty="0"/>
              <a:t>. ”Wordcraft: Story Writing with Large Language Models." In IUI 2022.</a:t>
            </a:r>
          </a:p>
          <a:p>
            <a:pPr marL="241300" indent="-227013">
              <a:lnSpc>
                <a:spcPct val="100000"/>
              </a:lnSpc>
              <a:spcBef>
                <a:spcPts val="400"/>
              </a:spcBef>
              <a:buNone/>
            </a:pPr>
            <a:r>
              <a:rPr lang="en-US" sz="1500" u="sng" dirty="0"/>
              <a:t>Daphne Ippolito</a:t>
            </a:r>
            <a:r>
              <a:rPr lang="en-US" sz="1500" dirty="0"/>
              <a:t>, et al. "A Recipe for Arbitrary Text Style Transfer with Large Language Models." In </a:t>
            </a:r>
            <a:r>
              <a:rPr lang="en-US" sz="1500" i="1" dirty="0"/>
              <a:t>ACL</a:t>
            </a:r>
            <a:r>
              <a:rPr lang="en-US" sz="1500" dirty="0"/>
              <a:t> 2022.</a:t>
            </a:r>
          </a:p>
          <a:p>
            <a:pPr marL="241300" indent="-227013">
              <a:lnSpc>
                <a:spcPct val="100000"/>
              </a:lnSpc>
              <a:spcBef>
                <a:spcPts val="400"/>
              </a:spcBef>
              <a:buNone/>
            </a:pPr>
            <a:r>
              <a:rPr lang="en-US" sz="1500" u="sng" dirty="0"/>
              <a:t>Daphne Ippolito</a:t>
            </a:r>
            <a:r>
              <a:rPr lang="en-US" sz="1500" dirty="0"/>
              <a:t>, et al. ”The Case for a Single Model that can Both Generation Continuations and Fill in the Blank." In NAACL 2022.</a:t>
            </a:r>
          </a:p>
          <a:p>
            <a:pPr marL="241300" indent="-227013">
              <a:lnSpc>
                <a:spcPct val="100000"/>
              </a:lnSpc>
              <a:spcBef>
                <a:spcPts val="400"/>
              </a:spcBef>
              <a:buNone/>
            </a:pPr>
            <a:r>
              <a:rPr lang="en-US" sz="1500" u="sng" dirty="0"/>
              <a:t>Daphne Ippolito</a:t>
            </a:r>
            <a:r>
              <a:rPr lang="en-US" sz="1500" dirty="0"/>
              <a:t>, et  al. "Toward Better Storylines with Sentence-Level Language Models." In </a:t>
            </a:r>
            <a:r>
              <a:rPr lang="en-US" sz="1500" i="1" dirty="0"/>
              <a:t>ACL </a:t>
            </a:r>
            <a:r>
              <a:rPr lang="en-US" sz="1500" dirty="0"/>
              <a:t>2020.</a:t>
            </a:r>
          </a:p>
          <a:p>
            <a:pPr marL="241300" indent="-227013">
              <a:lnSpc>
                <a:spcPct val="100000"/>
              </a:lnSpc>
              <a:spcBef>
                <a:spcPts val="400"/>
              </a:spcBef>
              <a:buNone/>
            </a:pPr>
            <a:r>
              <a:rPr lang="en-US" sz="1500" u="sng" dirty="0"/>
              <a:t>Daphne Ippolito</a:t>
            </a:r>
            <a:r>
              <a:rPr lang="en-US" sz="1500" dirty="0"/>
              <a:t>, et al. “Unsupervised Hierarchical Story Infilling” In </a:t>
            </a:r>
            <a:r>
              <a:rPr lang="en-US" sz="1500" i="1" dirty="0"/>
              <a:t>ACL Workshop on Narrative Understanding </a:t>
            </a:r>
            <a:r>
              <a:rPr lang="en-US" sz="1500" dirty="0"/>
              <a:t>2019.</a:t>
            </a:r>
          </a:p>
        </p:txBody>
      </p:sp>
      <p:sp>
        <p:nvSpPr>
          <p:cNvPr id="12" name="Content Placeholder 4">
            <a:extLst>
              <a:ext uri="{FF2B5EF4-FFF2-40B4-BE49-F238E27FC236}">
                <a16:creationId xmlns:a16="http://schemas.microsoft.com/office/drawing/2014/main" id="{31D40561-46FA-F247-BC11-FD28C95F6CE6}"/>
              </a:ext>
            </a:extLst>
          </p:cNvPr>
          <p:cNvSpPr txBox="1">
            <a:spLocks/>
          </p:cNvSpPr>
          <p:nvPr/>
        </p:nvSpPr>
        <p:spPr>
          <a:xfrm>
            <a:off x="6225207" y="4430448"/>
            <a:ext cx="5486400" cy="2010690"/>
          </a:xfrm>
          <a:prstGeom prst="rect">
            <a:avLst/>
          </a:prstGeom>
          <a:ln w="38100">
            <a:solidFill>
              <a:schemeClr val="bg2">
                <a:lumMod val="90000"/>
              </a:schemeClr>
            </a:solidFill>
            <a:prstDash val="sysDot"/>
          </a:ln>
        </p:spPr>
        <p:txBody>
          <a:bodyPr vert="horz" lIns="91440" tIns="91440" rIns="91440" bIns="9144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6725" indent="-452438">
              <a:buNone/>
            </a:pPr>
            <a:r>
              <a:rPr lang="en-US" sz="1800" b="1" dirty="0">
                <a:solidFill>
                  <a:schemeClr val="accent3"/>
                </a:solidFill>
              </a:rPr>
              <a:t>Measuring and Mitigating the Risk of Memorization</a:t>
            </a:r>
          </a:p>
          <a:p>
            <a:pPr marL="241300" indent="-227013">
              <a:lnSpc>
                <a:spcPct val="100000"/>
              </a:lnSpc>
              <a:spcBef>
                <a:spcPts val="500"/>
              </a:spcBef>
              <a:buFont typeface="Arial" panose="020B0604020202020204" pitchFamily="34" charset="0"/>
              <a:buNone/>
            </a:pPr>
            <a:r>
              <a:rPr lang="en-US" sz="1500" u="sng" dirty="0"/>
              <a:t>Daphne Ippolito</a:t>
            </a:r>
            <a:r>
              <a:rPr lang="en-US" sz="1500" dirty="0"/>
              <a:t>, et. al. ”Deduplicating Training Data Makes Language Models Better." In </a:t>
            </a:r>
            <a:r>
              <a:rPr lang="en-US" sz="1500" i="1" dirty="0"/>
              <a:t>ACL</a:t>
            </a:r>
            <a:r>
              <a:rPr lang="en-US" sz="1500" dirty="0"/>
              <a:t> 2022.</a:t>
            </a:r>
          </a:p>
          <a:p>
            <a:pPr marL="241300" indent="-227013">
              <a:lnSpc>
                <a:spcPct val="100000"/>
              </a:lnSpc>
              <a:spcBef>
                <a:spcPts val="500"/>
              </a:spcBef>
              <a:buNone/>
            </a:pPr>
            <a:r>
              <a:rPr lang="en-US" sz="1500" dirty="0" err="1"/>
              <a:t>Chiyuan</a:t>
            </a:r>
            <a:r>
              <a:rPr lang="en-US" sz="1500" dirty="0"/>
              <a:t> Zhang, </a:t>
            </a:r>
            <a:r>
              <a:rPr lang="en-US" sz="1500" u="sng" dirty="0"/>
              <a:t>Daphne Ippolito</a:t>
            </a:r>
            <a:r>
              <a:rPr lang="en-US" sz="1500" dirty="0"/>
              <a:t>, et al. "Counterfactual Memorization in Neural Language Models." In submission 2022.</a:t>
            </a:r>
          </a:p>
          <a:p>
            <a:pPr marL="241300" indent="-227013">
              <a:lnSpc>
                <a:spcPct val="100000"/>
              </a:lnSpc>
              <a:spcBef>
                <a:spcPts val="500"/>
              </a:spcBef>
              <a:buNone/>
            </a:pPr>
            <a:r>
              <a:rPr lang="en-US" sz="1500" dirty="0"/>
              <a:t>Nicholas </a:t>
            </a:r>
            <a:r>
              <a:rPr lang="en-US" sz="1500" dirty="0" err="1"/>
              <a:t>Carlini</a:t>
            </a:r>
            <a:r>
              <a:rPr lang="en-US" sz="1500" dirty="0"/>
              <a:t>, </a:t>
            </a:r>
            <a:r>
              <a:rPr lang="en-US" sz="1500" u="sng" dirty="0"/>
              <a:t>Daphne Ippolito</a:t>
            </a:r>
            <a:r>
              <a:rPr lang="en-US" sz="1500" dirty="0"/>
              <a:t>, et. al. ”Quantifying Memorization across Neural Language Models." In submission 2022.</a:t>
            </a:r>
          </a:p>
          <a:p>
            <a:pPr marL="241300" indent="-227013">
              <a:buNone/>
            </a:pPr>
            <a:endParaRPr lang="en-US" sz="2100" dirty="0"/>
          </a:p>
        </p:txBody>
      </p:sp>
      <p:sp>
        <p:nvSpPr>
          <p:cNvPr id="9" name="Content Placeholder 4">
            <a:extLst>
              <a:ext uri="{FF2B5EF4-FFF2-40B4-BE49-F238E27FC236}">
                <a16:creationId xmlns:a16="http://schemas.microsoft.com/office/drawing/2014/main" id="{FD7752A9-0126-194E-A241-3BE2F72B423D}"/>
              </a:ext>
            </a:extLst>
          </p:cNvPr>
          <p:cNvSpPr txBox="1">
            <a:spLocks/>
          </p:cNvSpPr>
          <p:nvPr/>
        </p:nvSpPr>
        <p:spPr>
          <a:xfrm>
            <a:off x="480393" y="3940734"/>
            <a:ext cx="5486400" cy="2500404"/>
          </a:xfrm>
          <a:prstGeom prst="rect">
            <a:avLst/>
          </a:prstGeom>
          <a:ln w="38100">
            <a:solidFill>
              <a:schemeClr val="bg2">
                <a:lumMod val="90000"/>
              </a:schemeClr>
            </a:solidFill>
            <a:prstDash val="sysDot"/>
          </a:ln>
        </p:spPr>
        <p:txBody>
          <a:bodyPr vert="horz" lIns="91440" tIns="91440" rIns="91440" bIns="9144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6725" indent="-452438">
              <a:buFont typeface="Arial" panose="020B0604020202020204" pitchFamily="34" charset="0"/>
              <a:buNone/>
            </a:pPr>
            <a:r>
              <a:rPr lang="en-US" sz="1800" b="1" dirty="0">
                <a:solidFill>
                  <a:schemeClr val="accent3"/>
                </a:solidFill>
              </a:rPr>
              <a:t>Privacy Considerations of Digital Contact Tracing</a:t>
            </a:r>
            <a:endParaRPr lang="en-US" sz="1400" u="sng" dirty="0"/>
          </a:p>
          <a:p>
            <a:pPr indent="-214313">
              <a:lnSpc>
                <a:spcPct val="100000"/>
              </a:lnSpc>
              <a:spcBef>
                <a:spcPts val="400"/>
              </a:spcBef>
              <a:buNone/>
            </a:pPr>
            <a:r>
              <a:rPr lang="en-US" sz="1500" dirty="0" err="1"/>
              <a:t>Hyunghoon</a:t>
            </a:r>
            <a:r>
              <a:rPr lang="en-US" sz="1500" dirty="0"/>
              <a:t> Cho, </a:t>
            </a:r>
            <a:r>
              <a:rPr lang="en-US" sz="1500" u="sng" dirty="0"/>
              <a:t>Daphne Ippolito</a:t>
            </a:r>
            <a:r>
              <a:rPr lang="en-US" sz="1500" dirty="0"/>
              <a:t>, Yun William Yu. Contact tracing mobile apps for COVID-19: Privacy considerations and related trade-offs. Preprint arXiv:2003.11511. 2020.</a:t>
            </a:r>
          </a:p>
          <a:p>
            <a:pPr indent="-214313">
              <a:lnSpc>
                <a:spcPct val="100000"/>
              </a:lnSpc>
              <a:spcBef>
                <a:spcPts val="400"/>
              </a:spcBef>
              <a:buNone/>
            </a:pPr>
            <a:r>
              <a:rPr lang="en-US" sz="1500" dirty="0" err="1"/>
              <a:t>Yoshua</a:t>
            </a:r>
            <a:r>
              <a:rPr lang="en-US" sz="1500" dirty="0"/>
              <a:t> </a:t>
            </a:r>
            <a:r>
              <a:rPr lang="en-US" sz="1500" dirty="0" err="1"/>
              <a:t>Bengio</a:t>
            </a:r>
            <a:r>
              <a:rPr lang="en-US" sz="1500" dirty="0"/>
              <a:t>, Richard </a:t>
            </a:r>
            <a:r>
              <a:rPr lang="en-US" sz="1500" dirty="0" err="1"/>
              <a:t>Janda</a:t>
            </a:r>
            <a:r>
              <a:rPr lang="en-US" sz="1500" dirty="0"/>
              <a:t>, Yun William Yu, Daphne Ippolito, et al. “The need for privacy with public digital contact tracing during the COVID-19 pandemic.” In </a:t>
            </a:r>
            <a:r>
              <a:rPr lang="en-US" sz="1500" i="1" dirty="0"/>
              <a:t>Lancet Digital Health</a:t>
            </a:r>
            <a:r>
              <a:rPr lang="en-US" sz="1500" dirty="0"/>
              <a:t> 2020.</a:t>
            </a:r>
          </a:p>
          <a:p>
            <a:pPr indent="-214313">
              <a:lnSpc>
                <a:spcPct val="100000"/>
              </a:lnSpc>
              <a:spcBef>
                <a:spcPts val="400"/>
              </a:spcBef>
              <a:buNone/>
            </a:pPr>
            <a:r>
              <a:rPr lang="en-US" sz="1500" dirty="0" err="1"/>
              <a:t>Yoshua</a:t>
            </a:r>
            <a:r>
              <a:rPr lang="en-US" sz="1500" dirty="0"/>
              <a:t> </a:t>
            </a:r>
            <a:r>
              <a:rPr lang="en-US" sz="1500" dirty="0" err="1"/>
              <a:t>Bengio</a:t>
            </a:r>
            <a:r>
              <a:rPr lang="en-US" sz="1500" dirty="0"/>
              <a:t>, Daphne Ippolito, et al. Inherent privacy limitations of decentralized contact tracing apps. In </a:t>
            </a:r>
            <a:r>
              <a:rPr lang="en-US" sz="1500" i="1" dirty="0"/>
              <a:t>JAMIA </a:t>
            </a:r>
            <a:r>
              <a:rPr lang="en-US" sz="1500" dirty="0"/>
              <a:t>2021.</a:t>
            </a:r>
          </a:p>
          <a:p>
            <a:pPr indent="-214313">
              <a:buNone/>
            </a:pPr>
            <a:endParaRPr lang="en-US" sz="1400" dirty="0"/>
          </a:p>
        </p:txBody>
      </p:sp>
    </p:spTree>
    <p:extLst>
      <p:ext uri="{BB962C8B-B14F-4D97-AF65-F5344CB8AC3E}">
        <p14:creationId xmlns:p14="http://schemas.microsoft.com/office/powerpoint/2010/main" val="410468028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B70DC-DB1E-9942-BE6C-D366CB659A57}"/>
              </a:ext>
            </a:extLst>
          </p:cNvPr>
          <p:cNvSpPr>
            <a:spLocks noGrp="1"/>
          </p:cNvSpPr>
          <p:nvPr>
            <p:ph type="title"/>
          </p:nvPr>
        </p:nvSpPr>
        <p:spPr/>
        <p:txBody>
          <a:bodyPr>
            <a:normAutofit/>
          </a:bodyPr>
          <a:lstStyle/>
          <a:p>
            <a:br>
              <a:rPr lang="en-US" sz="6000" dirty="0">
                <a:latin typeface="+mn-lt"/>
              </a:rPr>
            </a:br>
            <a:br>
              <a:rPr lang="en-US" sz="6000" dirty="0">
                <a:latin typeface="+mn-lt"/>
              </a:rPr>
            </a:br>
            <a:br>
              <a:rPr lang="en-US" sz="6000" dirty="0">
                <a:latin typeface="+mn-lt"/>
              </a:rPr>
            </a:br>
            <a:r>
              <a:rPr lang="en-US" sz="6000" dirty="0">
                <a:latin typeface="+mn-lt"/>
              </a:rPr>
              <a:t>EXTRA SLIDES</a:t>
            </a:r>
          </a:p>
        </p:txBody>
      </p:sp>
      <p:sp>
        <p:nvSpPr>
          <p:cNvPr id="3" name="Slide Number Placeholder 2">
            <a:extLst>
              <a:ext uri="{FF2B5EF4-FFF2-40B4-BE49-F238E27FC236}">
                <a16:creationId xmlns:a16="http://schemas.microsoft.com/office/drawing/2014/main" id="{C20951C0-72B9-584C-B420-DE711FCB23EA}"/>
              </a:ext>
            </a:extLst>
          </p:cNvPr>
          <p:cNvSpPr>
            <a:spLocks noGrp="1"/>
          </p:cNvSpPr>
          <p:nvPr>
            <p:ph type="sldNum" sz="quarter" idx="12"/>
          </p:nvPr>
        </p:nvSpPr>
        <p:spPr/>
        <p:txBody>
          <a:bodyPr/>
          <a:lstStyle/>
          <a:p>
            <a:fld id="{654E4DE7-2D08-6148-917C-4321D781EDEB}" type="slidenum">
              <a:rPr lang="en-US" smtClean="0"/>
              <a:t>115</a:t>
            </a:fld>
            <a:endParaRPr lang="en-US"/>
          </a:p>
        </p:txBody>
      </p:sp>
    </p:spTree>
    <p:extLst>
      <p:ext uri="{BB962C8B-B14F-4D97-AF65-F5344CB8AC3E}">
        <p14:creationId xmlns:p14="http://schemas.microsoft.com/office/powerpoint/2010/main" val="15888472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FAE1E58-68DA-F243-8AAE-8B5F70A8CAE7}"/>
              </a:ext>
            </a:extLst>
          </p:cNvPr>
          <p:cNvSpPr>
            <a:spLocks noGrp="1"/>
          </p:cNvSpPr>
          <p:nvPr>
            <p:ph idx="1"/>
          </p:nvPr>
        </p:nvSpPr>
        <p:spPr>
          <a:xfrm>
            <a:off x="838200" y="1847850"/>
            <a:ext cx="10515600" cy="4351338"/>
          </a:xfrm>
        </p:spPr>
        <p:txBody>
          <a:bodyPr/>
          <a:lstStyle/>
          <a:p>
            <a:r>
              <a:rPr lang="en-US" dirty="0"/>
              <a:t>22 raters labeled &gt;500 excerpts.</a:t>
            </a:r>
          </a:p>
          <a:p>
            <a:pPr lvl="1"/>
            <a:endParaRPr lang="en-US" dirty="0"/>
          </a:p>
        </p:txBody>
      </p:sp>
      <p:sp>
        <p:nvSpPr>
          <p:cNvPr id="2" name="Title 1">
            <a:extLst>
              <a:ext uri="{FF2B5EF4-FFF2-40B4-BE49-F238E27FC236}">
                <a16:creationId xmlns:a16="http://schemas.microsoft.com/office/drawing/2014/main" id="{A8A83B55-7BE1-5F44-A6C6-6060ADF17FE1}"/>
              </a:ext>
            </a:extLst>
          </p:cNvPr>
          <p:cNvSpPr>
            <a:spLocks noGrp="1"/>
          </p:cNvSpPr>
          <p:nvPr>
            <p:ph type="title"/>
          </p:nvPr>
        </p:nvSpPr>
        <p:spPr/>
        <p:txBody>
          <a:bodyPr/>
          <a:lstStyle/>
          <a:p>
            <a:r>
              <a:rPr lang="en-US" dirty="0"/>
              <a:t>Experimental Design for Human Detection</a:t>
            </a:r>
          </a:p>
        </p:txBody>
      </p:sp>
      <p:sp>
        <p:nvSpPr>
          <p:cNvPr id="4" name="Slide Number Placeholder 3">
            <a:extLst>
              <a:ext uri="{FF2B5EF4-FFF2-40B4-BE49-F238E27FC236}">
                <a16:creationId xmlns:a16="http://schemas.microsoft.com/office/drawing/2014/main" id="{98CD20BF-EF20-A346-8B42-8759F84E2E34}"/>
              </a:ext>
            </a:extLst>
          </p:cNvPr>
          <p:cNvSpPr>
            <a:spLocks noGrp="1"/>
          </p:cNvSpPr>
          <p:nvPr>
            <p:ph type="sldNum" sz="quarter" idx="12"/>
          </p:nvPr>
        </p:nvSpPr>
        <p:spPr/>
        <p:txBody>
          <a:bodyPr/>
          <a:lstStyle/>
          <a:p>
            <a:fld id="{654E4DE7-2D08-6148-917C-4321D781EDEB}" type="slidenum">
              <a:rPr lang="en-US" smtClean="0"/>
              <a:t>116</a:t>
            </a:fld>
            <a:endParaRPr lang="en-US"/>
          </a:p>
        </p:txBody>
      </p:sp>
      <p:pic>
        <p:nvPicPr>
          <p:cNvPr id="8" name="Picture 7">
            <a:extLst>
              <a:ext uri="{FF2B5EF4-FFF2-40B4-BE49-F238E27FC236}">
                <a16:creationId xmlns:a16="http://schemas.microsoft.com/office/drawing/2014/main" id="{EF248DB8-3E8D-254B-B54F-C4C38E9EA8F3}"/>
              </a:ext>
            </a:extLst>
          </p:cNvPr>
          <p:cNvPicPr>
            <a:picLocks noChangeAspect="1"/>
          </p:cNvPicPr>
          <p:nvPr/>
        </p:nvPicPr>
        <p:blipFill>
          <a:blip r:embed="rId3"/>
          <a:stretch>
            <a:fillRect/>
          </a:stretch>
        </p:blipFill>
        <p:spPr>
          <a:xfrm>
            <a:off x="2854960" y="2596896"/>
            <a:ext cx="5755640" cy="3657600"/>
          </a:xfrm>
          <a:prstGeom prst="rect">
            <a:avLst/>
          </a:prstGeom>
          <a:ln>
            <a:solidFill>
              <a:schemeClr val="accent1">
                <a:shade val="50000"/>
              </a:schemeClr>
            </a:solidFill>
          </a:ln>
        </p:spPr>
      </p:pic>
    </p:spTree>
    <p:extLst>
      <p:ext uri="{BB962C8B-B14F-4D97-AF65-F5344CB8AC3E}">
        <p14:creationId xmlns:p14="http://schemas.microsoft.com/office/powerpoint/2010/main" val="351663773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83B55-7BE1-5F44-A6C6-6060ADF17FE1}"/>
              </a:ext>
            </a:extLst>
          </p:cNvPr>
          <p:cNvSpPr>
            <a:spLocks noGrp="1"/>
          </p:cNvSpPr>
          <p:nvPr>
            <p:ph type="title"/>
          </p:nvPr>
        </p:nvSpPr>
        <p:spPr/>
        <p:txBody>
          <a:bodyPr/>
          <a:lstStyle/>
          <a:p>
            <a:r>
              <a:rPr lang="en-US" dirty="0"/>
              <a:t>Experimental Design for Human Detection</a:t>
            </a:r>
          </a:p>
        </p:txBody>
      </p:sp>
      <p:sp>
        <p:nvSpPr>
          <p:cNvPr id="4" name="Slide Number Placeholder 3">
            <a:extLst>
              <a:ext uri="{FF2B5EF4-FFF2-40B4-BE49-F238E27FC236}">
                <a16:creationId xmlns:a16="http://schemas.microsoft.com/office/drawing/2014/main" id="{98CD20BF-EF20-A346-8B42-8759F84E2E34}"/>
              </a:ext>
            </a:extLst>
          </p:cNvPr>
          <p:cNvSpPr>
            <a:spLocks noGrp="1"/>
          </p:cNvSpPr>
          <p:nvPr>
            <p:ph type="sldNum" sz="quarter" idx="12"/>
          </p:nvPr>
        </p:nvSpPr>
        <p:spPr/>
        <p:txBody>
          <a:bodyPr/>
          <a:lstStyle/>
          <a:p>
            <a:fld id="{654E4DE7-2D08-6148-917C-4321D781EDEB}" type="slidenum">
              <a:rPr lang="en-US" smtClean="0"/>
              <a:t>117</a:t>
            </a:fld>
            <a:endParaRPr lang="en-US"/>
          </a:p>
        </p:txBody>
      </p:sp>
      <p:pic>
        <p:nvPicPr>
          <p:cNvPr id="10" name="Picture 9">
            <a:extLst>
              <a:ext uri="{FF2B5EF4-FFF2-40B4-BE49-F238E27FC236}">
                <a16:creationId xmlns:a16="http://schemas.microsoft.com/office/drawing/2014/main" id="{F00342C3-850E-B943-953E-BF0F70AEB648}"/>
              </a:ext>
            </a:extLst>
          </p:cNvPr>
          <p:cNvPicPr>
            <a:picLocks noChangeAspect="1"/>
          </p:cNvPicPr>
          <p:nvPr/>
        </p:nvPicPr>
        <p:blipFill>
          <a:blip r:embed="rId3"/>
          <a:stretch>
            <a:fillRect/>
          </a:stretch>
        </p:blipFill>
        <p:spPr>
          <a:xfrm>
            <a:off x="2854960" y="2596896"/>
            <a:ext cx="5847080" cy="3667760"/>
          </a:xfrm>
          <a:prstGeom prst="rect">
            <a:avLst/>
          </a:prstGeom>
          <a:ln>
            <a:solidFill>
              <a:schemeClr val="accent1">
                <a:shade val="50000"/>
              </a:schemeClr>
            </a:solidFill>
          </a:ln>
        </p:spPr>
      </p:pic>
      <p:sp>
        <p:nvSpPr>
          <p:cNvPr id="11" name="Content Placeholder 2">
            <a:extLst>
              <a:ext uri="{FF2B5EF4-FFF2-40B4-BE49-F238E27FC236}">
                <a16:creationId xmlns:a16="http://schemas.microsoft.com/office/drawing/2014/main" id="{A5BD0749-20D8-DB4F-ABA5-C28FBFC22ACB}"/>
              </a:ext>
            </a:extLst>
          </p:cNvPr>
          <p:cNvSpPr>
            <a:spLocks noGrp="1"/>
          </p:cNvSpPr>
          <p:nvPr>
            <p:ph idx="1"/>
          </p:nvPr>
        </p:nvSpPr>
        <p:spPr>
          <a:xfrm>
            <a:off x="838200" y="1847850"/>
            <a:ext cx="10515600" cy="4351338"/>
          </a:xfrm>
        </p:spPr>
        <p:txBody>
          <a:bodyPr/>
          <a:lstStyle/>
          <a:p>
            <a:r>
              <a:rPr lang="en-US" dirty="0"/>
              <a:t>22 raters labeled &gt;500 excerpts.</a:t>
            </a:r>
          </a:p>
          <a:p>
            <a:pPr lvl="1"/>
            <a:endParaRPr lang="en-US" dirty="0"/>
          </a:p>
        </p:txBody>
      </p:sp>
    </p:spTree>
    <p:extLst>
      <p:ext uri="{BB962C8B-B14F-4D97-AF65-F5344CB8AC3E}">
        <p14:creationId xmlns:p14="http://schemas.microsoft.com/office/powerpoint/2010/main" val="39294126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2E52B-5FF3-5047-B3D3-44E84B261812}"/>
              </a:ext>
            </a:extLst>
          </p:cNvPr>
          <p:cNvSpPr>
            <a:spLocks noGrp="1"/>
          </p:cNvSpPr>
          <p:nvPr>
            <p:ph type="title"/>
          </p:nvPr>
        </p:nvSpPr>
        <p:spPr>
          <a:xfrm>
            <a:off x="838200" y="365125"/>
            <a:ext cx="10820400" cy="1325563"/>
          </a:xfrm>
        </p:spPr>
        <p:txBody>
          <a:bodyPr>
            <a:normAutofit/>
          </a:bodyPr>
          <a:lstStyle/>
          <a:p>
            <a:r>
              <a:rPr lang="en-US" sz="4000" dirty="0"/>
              <a:t>Factors that increase likelihood of memorization</a:t>
            </a:r>
          </a:p>
        </p:txBody>
      </p:sp>
      <p:sp>
        <p:nvSpPr>
          <p:cNvPr id="4" name="Slide Number Placeholder 3">
            <a:extLst>
              <a:ext uri="{FF2B5EF4-FFF2-40B4-BE49-F238E27FC236}">
                <a16:creationId xmlns:a16="http://schemas.microsoft.com/office/drawing/2014/main" id="{2785F79E-72D5-C44D-9660-F9D03C8DE7DD}"/>
              </a:ext>
            </a:extLst>
          </p:cNvPr>
          <p:cNvSpPr>
            <a:spLocks noGrp="1"/>
          </p:cNvSpPr>
          <p:nvPr>
            <p:ph type="sldNum" sz="quarter" idx="12"/>
          </p:nvPr>
        </p:nvSpPr>
        <p:spPr/>
        <p:txBody>
          <a:bodyPr/>
          <a:lstStyle/>
          <a:p>
            <a:fld id="{654E4DE7-2D08-6148-917C-4321D781EDEB}" type="slidenum">
              <a:rPr lang="en-US" smtClean="0"/>
              <a:t>118</a:t>
            </a:fld>
            <a:endParaRPr lang="en-US"/>
          </a:p>
        </p:txBody>
      </p:sp>
      <p:sp>
        <p:nvSpPr>
          <p:cNvPr id="10" name="TextBox 9">
            <a:extLst>
              <a:ext uri="{FF2B5EF4-FFF2-40B4-BE49-F238E27FC236}">
                <a16:creationId xmlns:a16="http://schemas.microsoft.com/office/drawing/2014/main" id="{AD0348DA-240A-E848-8685-1005122442ED}"/>
              </a:ext>
            </a:extLst>
          </p:cNvPr>
          <p:cNvSpPr txBox="1"/>
          <p:nvPr/>
        </p:nvSpPr>
        <p:spPr>
          <a:xfrm>
            <a:off x="133109" y="6262042"/>
            <a:ext cx="7101068" cy="461665"/>
          </a:xfrm>
          <a:prstGeom prst="rect">
            <a:avLst/>
          </a:prstGeom>
          <a:noFill/>
        </p:spPr>
        <p:txBody>
          <a:bodyPr wrap="square">
            <a:spAutoFit/>
          </a:bodyPr>
          <a:lstStyle/>
          <a:p>
            <a:pPr marL="11113">
              <a:buNone/>
            </a:pPr>
            <a:r>
              <a:rPr lang="en-US" sz="1200" dirty="0">
                <a:solidFill>
                  <a:schemeClr val="bg1">
                    <a:lumMod val="50000"/>
                  </a:schemeClr>
                </a:solidFill>
                <a:latin typeface="+mj-lt"/>
              </a:rPr>
              <a:t>Nicholas </a:t>
            </a:r>
            <a:r>
              <a:rPr lang="en-US" sz="1200" dirty="0" err="1">
                <a:solidFill>
                  <a:schemeClr val="bg1">
                    <a:lumMod val="50000"/>
                  </a:schemeClr>
                </a:solidFill>
                <a:latin typeface="+mj-lt"/>
              </a:rPr>
              <a:t>Carlini</a:t>
            </a:r>
            <a:r>
              <a:rPr lang="en-US" sz="1200" dirty="0">
                <a:solidFill>
                  <a:schemeClr val="bg1">
                    <a:lumMod val="50000"/>
                  </a:schemeClr>
                </a:solidFill>
                <a:latin typeface="+mj-lt"/>
              </a:rPr>
              <a:t>*, </a:t>
            </a:r>
            <a:r>
              <a:rPr lang="en-US" sz="1200" u="sng" dirty="0">
                <a:solidFill>
                  <a:schemeClr val="bg1">
                    <a:lumMod val="50000"/>
                  </a:schemeClr>
                </a:solidFill>
                <a:latin typeface="+mj-lt"/>
              </a:rPr>
              <a:t>Daphne Ippolito*,</a:t>
            </a:r>
            <a:r>
              <a:rPr lang="en-US" sz="1200" dirty="0">
                <a:solidFill>
                  <a:schemeClr val="bg1">
                    <a:lumMod val="50000"/>
                  </a:schemeClr>
                </a:solidFill>
                <a:latin typeface="+mj-lt"/>
              </a:rPr>
              <a:t> Matthew Jagielski*, Katherine Lee*, Florian </a:t>
            </a:r>
            <a:r>
              <a:rPr lang="en-US" sz="1200" dirty="0" err="1">
                <a:solidFill>
                  <a:schemeClr val="bg1">
                    <a:lumMod val="50000"/>
                  </a:schemeClr>
                </a:solidFill>
                <a:latin typeface="+mj-lt"/>
              </a:rPr>
              <a:t>Tramer</a:t>
            </a:r>
            <a:r>
              <a:rPr lang="en-US" sz="1200" dirty="0">
                <a:solidFill>
                  <a:schemeClr val="bg1">
                    <a:lumMod val="50000"/>
                  </a:schemeClr>
                </a:solidFill>
                <a:latin typeface="+mj-lt"/>
              </a:rPr>
              <a:t>*, </a:t>
            </a:r>
            <a:r>
              <a:rPr lang="en-US" sz="1200" dirty="0" err="1">
                <a:solidFill>
                  <a:schemeClr val="bg1">
                    <a:lumMod val="50000"/>
                  </a:schemeClr>
                </a:solidFill>
                <a:latin typeface="+mj-lt"/>
              </a:rPr>
              <a:t>Chiyuan</a:t>
            </a:r>
            <a:r>
              <a:rPr lang="en-US" sz="1200" dirty="0">
                <a:solidFill>
                  <a:schemeClr val="bg1">
                    <a:lumMod val="50000"/>
                  </a:schemeClr>
                </a:solidFill>
                <a:latin typeface="+mj-lt"/>
              </a:rPr>
              <a:t> Zhang*. "Quantifying Memorization Across Neural Language Models." In submission 2022.</a:t>
            </a:r>
          </a:p>
        </p:txBody>
      </p:sp>
      <p:sp>
        <p:nvSpPr>
          <p:cNvPr id="3" name="Rectangle 2">
            <a:extLst>
              <a:ext uri="{FF2B5EF4-FFF2-40B4-BE49-F238E27FC236}">
                <a16:creationId xmlns:a16="http://schemas.microsoft.com/office/drawing/2014/main" id="{8A1E564B-3D86-D54A-9DA2-7A19E6F4F71B}"/>
              </a:ext>
            </a:extLst>
          </p:cNvPr>
          <p:cNvSpPr/>
          <p:nvPr/>
        </p:nvSpPr>
        <p:spPr>
          <a:xfrm>
            <a:off x="3495554" y="5197033"/>
            <a:ext cx="395175"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8036065-D5FE-244E-9FD3-542B1004752E}"/>
              </a:ext>
            </a:extLst>
          </p:cNvPr>
          <p:cNvPicPr>
            <a:picLocks noChangeAspect="1"/>
          </p:cNvPicPr>
          <p:nvPr/>
        </p:nvPicPr>
        <p:blipFill>
          <a:blip r:embed="rId3"/>
          <a:srcRect/>
          <a:stretch/>
        </p:blipFill>
        <p:spPr>
          <a:xfrm>
            <a:off x="917750" y="1690688"/>
            <a:ext cx="4931898" cy="4006435"/>
          </a:xfrm>
          <a:prstGeom prst="rect">
            <a:avLst/>
          </a:prstGeom>
        </p:spPr>
      </p:pic>
      <p:sp>
        <p:nvSpPr>
          <p:cNvPr id="13" name="Rectangle 12">
            <a:extLst>
              <a:ext uri="{FF2B5EF4-FFF2-40B4-BE49-F238E27FC236}">
                <a16:creationId xmlns:a16="http://schemas.microsoft.com/office/drawing/2014/main" id="{B80C8055-0BF6-B74A-A85C-D5F67B585D36}"/>
              </a:ext>
            </a:extLst>
          </p:cNvPr>
          <p:cNvSpPr/>
          <p:nvPr/>
        </p:nvSpPr>
        <p:spPr>
          <a:xfrm>
            <a:off x="2566555" y="5361709"/>
            <a:ext cx="2389909" cy="433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A551DD8F-BADA-804C-86C8-CC245E46565B}"/>
              </a:ext>
            </a:extLst>
          </p:cNvPr>
          <p:cNvSpPr txBox="1"/>
          <p:nvPr/>
        </p:nvSpPr>
        <p:spPr>
          <a:xfrm>
            <a:off x="2295198" y="5394807"/>
            <a:ext cx="2758541" cy="400110"/>
          </a:xfrm>
          <a:prstGeom prst="rect">
            <a:avLst/>
          </a:prstGeom>
          <a:noFill/>
        </p:spPr>
        <p:txBody>
          <a:bodyPr wrap="square" rtlCol="0">
            <a:spAutoFit/>
          </a:bodyPr>
          <a:lstStyle/>
          <a:p>
            <a:pPr algn="ctr"/>
            <a:r>
              <a:rPr lang="en-US" sz="2000" dirty="0">
                <a:solidFill>
                  <a:schemeClr val="bg2">
                    <a:lumMod val="25000"/>
                  </a:schemeClr>
                </a:solidFill>
              </a:rPr>
              <a:t>context length in tokens</a:t>
            </a:r>
          </a:p>
        </p:txBody>
      </p:sp>
      <p:pic>
        <p:nvPicPr>
          <p:cNvPr id="27" name="Content Placeholder 26">
            <a:extLst>
              <a:ext uri="{FF2B5EF4-FFF2-40B4-BE49-F238E27FC236}">
                <a16:creationId xmlns:a16="http://schemas.microsoft.com/office/drawing/2014/main" id="{87D5CF65-2688-8A46-B984-980FB78224D4}"/>
              </a:ext>
            </a:extLst>
          </p:cNvPr>
          <p:cNvPicPr>
            <a:picLocks noGrp="1" noChangeAspect="1"/>
          </p:cNvPicPr>
          <p:nvPr>
            <p:ph idx="1"/>
          </p:nvPr>
        </p:nvPicPr>
        <p:blipFill>
          <a:blip r:embed="rId4"/>
          <a:srcRect/>
          <a:stretch/>
        </p:blipFill>
        <p:spPr>
          <a:xfrm>
            <a:off x="5972096" y="1798331"/>
            <a:ext cx="4936500" cy="4006434"/>
          </a:xfrm>
        </p:spPr>
      </p:pic>
    </p:spTree>
    <p:extLst>
      <p:ext uri="{BB962C8B-B14F-4D97-AF65-F5344CB8AC3E}">
        <p14:creationId xmlns:p14="http://schemas.microsoft.com/office/powerpoint/2010/main" val="404636193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F04B6-EF04-1540-BC4C-729319AB208A}"/>
              </a:ext>
            </a:extLst>
          </p:cNvPr>
          <p:cNvSpPr>
            <a:spLocks noGrp="1"/>
          </p:cNvSpPr>
          <p:nvPr>
            <p:ph type="title"/>
          </p:nvPr>
        </p:nvSpPr>
        <p:spPr/>
        <p:txBody>
          <a:bodyPr/>
          <a:lstStyle/>
          <a:p>
            <a:r>
              <a:rPr lang="en-US" dirty="0"/>
              <a:t>Our Proposed Deduplication Methods</a:t>
            </a:r>
          </a:p>
        </p:txBody>
      </p:sp>
      <p:sp>
        <p:nvSpPr>
          <p:cNvPr id="5" name="Content Placeholder 4">
            <a:extLst>
              <a:ext uri="{FF2B5EF4-FFF2-40B4-BE49-F238E27FC236}">
                <a16:creationId xmlns:a16="http://schemas.microsoft.com/office/drawing/2014/main" id="{5756137F-6448-D54A-A815-16AA37628F50}"/>
              </a:ext>
            </a:extLst>
          </p:cNvPr>
          <p:cNvSpPr>
            <a:spLocks noGrp="1"/>
          </p:cNvSpPr>
          <p:nvPr>
            <p:ph sz="half" idx="1"/>
          </p:nvPr>
        </p:nvSpPr>
        <p:spPr>
          <a:xfrm>
            <a:off x="838200" y="1825625"/>
            <a:ext cx="5032745" cy="4351338"/>
          </a:xfrm>
        </p:spPr>
        <p:txBody>
          <a:bodyPr>
            <a:normAutofit/>
          </a:bodyPr>
          <a:lstStyle/>
          <a:p>
            <a:pPr marL="0" indent="0">
              <a:lnSpc>
                <a:spcPct val="113000"/>
              </a:lnSpc>
              <a:buNone/>
            </a:pPr>
            <a:r>
              <a:rPr lang="en-US" sz="2400" b="1" cap="small" dirty="0" err="1"/>
              <a:t>NearDup</a:t>
            </a:r>
            <a:r>
              <a:rPr lang="en-US" sz="2400" dirty="0"/>
              <a:t>: Approximate matching with </a:t>
            </a:r>
            <a:r>
              <a:rPr lang="en-US" sz="2400" dirty="0" err="1"/>
              <a:t>MinHash</a:t>
            </a:r>
            <a:endParaRPr lang="en-US" sz="2400" dirty="0"/>
          </a:p>
        </p:txBody>
      </p:sp>
      <p:sp>
        <p:nvSpPr>
          <p:cNvPr id="6" name="Content Placeholder 5">
            <a:extLst>
              <a:ext uri="{FF2B5EF4-FFF2-40B4-BE49-F238E27FC236}">
                <a16:creationId xmlns:a16="http://schemas.microsoft.com/office/drawing/2014/main" id="{3B4C14F1-80A0-D647-925B-B5CE5A1D2A41}"/>
              </a:ext>
            </a:extLst>
          </p:cNvPr>
          <p:cNvSpPr>
            <a:spLocks noGrp="1"/>
          </p:cNvSpPr>
          <p:nvPr>
            <p:ph sz="half" idx="2"/>
          </p:nvPr>
        </p:nvSpPr>
        <p:spPr>
          <a:xfrm>
            <a:off x="6321055" y="1825625"/>
            <a:ext cx="5181600" cy="4351338"/>
          </a:xfrm>
        </p:spPr>
        <p:txBody>
          <a:bodyPr>
            <a:normAutofit/>
          </a:bodyPr>
          <a:lstStyle/>
          <a:p>
            <a:pPr marL="0" indent="0">
              <a:lnSpc>
                <a:spcPct val="114000"/>
              </a:lnSpc>
              <a:buNone/>
            </a:pPr>
            <a:r>
              <a:rPr lang="en-US" sz="2400" b="1" cap="small" dirty="0" err="1"/>
              <a:t>ExactSubstr</a:t>
            </a:r>
            <a:r>
              <a:rPr lang="en-US" sz="2400" dirty="0"/>
              <a:t>: Exact matching of document substrings using a suffix array</a:t>
            </a:r>
          </a:p>
        </p:txBody>
      </p:sp>
      <p:sp>
        <p:nvSpPr>
          <p:cNvPr id="4" name="Slide Number Placeholder 3">
            <a:extLst>
              <a:ext uri="{FF2B5EF4-FFF2-40B4-BE49-F238E27FC236}">
                <a16:creationId xmlns:a16="http://schemas.microsoft.com/office/drawing/2014/main" id="{65CF959A-EA5F-B442-A740-8BEC8DEBCF94}"/>
              </a:ext>
            </a:extLst>
          </p:cNvPr>
          <p:cNvSpPr>
            <a:spLocks noGrp="1"/>
          </p:cNvSpPr>
          <p:nvPr>
            <p:ph type="sldNum" sz="quarter" idx="12"/>
          </p:nvPr>
        </p:nvSpPr>
        <p:spPr/>
        <p:txBody>
          <a:bodyPr/>
          <a:lstStyle/>
          <a:p>
            <a:fld id="{654E4DE7-2D08-6148-917C-4321D781EDEB}" type="slidenum">
              <a:rPr lang="en-US" smtClean="0"/>
              <a:t>119</a:t>
            </a:fld>
            <a:endParaRPr lang="en-US"/>
          </a:p>
        </p:txBody>
      </p:sp>
      <p:pic>
        <p:nvPicPr>
          <p:cNvPr id="7" name="Picture 6">
            <a:extLst>
              <a:ext uri="{FF2B5EF4-FFF2-40B4-BE49-F238E27FC236}">
                <a16:creationId xmlns:a16="http://schemas.microsoft.com/office/drawing/2014/main" id="{EAEBECF3-2584-EA40-B9C1-F288DEB1028A}"/>
              </a:ext>
            </a:extLst>
          </p:cNvPr>
          <p:cNvPicPr>
            <a:picLocks noChangeAspect="1"/>
          </p:cNvPicPr>
          <p:nvPr/>
        </p:nvPicPr>
        <p:blipFill>
          <a:blip r:embed="rId3"/>
          <a:stretch>
            <a:fillRect/>
          </a:stretch>
        </p:blipFill>
        <p:spPr>
          <a:xfrm flipH="1">
            <a:off x="6096000" y="1690688"/>
            <a:ext cx="57723" cy="4710223"/>
          </a:xfrm>
          <a:prstGeom prst="rect">
            <a:avLst/>
          </a:prstGeom>
        </p:spPr>
      </p:pic>
      <p:graphicFrame>
        <p:nvGraphicFramePr>
          <p:cNvPr id="10" name="Chart 9">
            <a:extLst>
              <a:ext uri="{FF2B5EF4-FFF2-40B4-BE49-F238E27FC236}">
                <a16:creationId xmlns:a16="http://schemas.microsoft.com/office/drawing/2014/main" id="{E2D59263-D713-6D4C-94ED-B861B05F6611}"/>
              </a:ext>
            </a:extLst>
          </p:cNvPr>
          <p:cNvGraphicFramePr>
            <a:graphicFrameLocks/>
          </p:cNvGraphicFramePr>
          <p:nvPr>
            <p:extLst>
              <p:ext uri="{D42A27DB-BD31-4B8C-83A1-F6EECF244321}">
                <p14:modId xmlns:p14="http://schemas.microsoft.com/office/powerpoint/2010/main" val="3815527727"/>
              </p:ext>
            </p:extLst>
          </p:nvPr>
        </p:nvGraphicFramePr>
        <p:xfrm>
          <a:off x="1332821" y="3285014"/>
          <a:ext cx="4043501" cy="270844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B6705766-D9E7-0C4D-BBAC-EFAC9986660C}"/>
              </a:ext>
            </a:extLst>
          </p:cNvPr>
          <p:cNvGraphicFramePr>
            <a:graphicFrameLocks/>
          </p:cNvGraphicFramePr>
          <p:nvPr>
            <p:extLst>
              <p:ext uri="{D42A27DB-BD31-4B8C-83A1-F6EECF244321}">
                <p14:modId xmlns:p14="http://schemas.microsoft.com/office/powerpoint/2010/main" val="1828019516"/>
              </p:ext>
            </p:extLst>
          </p:nvPr>
        </p:nvGraphicFramePr>
        <p:xfrm>
          <a:off x="6890104" y="3285014"/>
          <a:ext cx="4043502" cy="2708442"/>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393318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2877C-3B78-4A1E-A806-3CAA16F69FB1}"/>
              </a:ext>
            </a:extLst>
          </p:cNvPr>
          <p:cNvSpPr>
            <a:spLocks noGrp="1"/>
          </p:cNvSpPr>
          <p:nvPr>
            <p:ph type="title"/>
          </p:nvPr>
        </p:nvSpPr>
        <p:spPr/>
        <p:txBody>
          <a:bodyPr>
            <a:normAutofit/>
          </a:bodyPr>
          <a:lstStyle/>
          <a:p>
            <a:r>
              <a:rPr lang="en-US" dirty="0"/>
              <a:t>What are the implications?</a:t>
            </a:r>
          </a:p>
        </p:txBody>
      </p:sp>
      <p:sp>
        <p:nvSpPr>
          <p:cNvPr id="3" name="Content Placeholder 2">
            <a:extLst>
              <a:ext uri="{FF2B5EF4-FFF2-40B4-BE49-F238E27FC236}">
                <a16:creationId xmlns:a16="http://schemas.microsoft.com/office/drawing/2014/main" id="{A2C4A135-4A1B-4775-AE73-460E2F49FEBC}"/>
              </a:ext>
            </a:extLst>
          </p:cNvPr>
          <p:cNvSpPr>
            <a:spLocks noGrp="1"/>
          </p:cNvSpPr>
          <p:nvPr>
            <p:ph sz="half" idx="1"/>
          </p:nvPr>
        </p:nvSpPr>
        <p:spPr>
          <a:xfrm>
            <a:off x="6172200" y="1825625"/>
            <a:ext cx="5181600" cy="4351338"/>
          </a:xfrm>
        </p:spPr>
        <p:txBody>
          <a:bodyPr/>
          <a:lstStyle/>
          <a:p>
            <a:pPr marL="0" indent="0">
              <a:buNone/>
            </a:pPr>
            <a:r>
              <a:rPr lang="en-US" b="1" dirty="0"/>
              <a:t>Potential for harm</a:t>
            </a:r>
          </a:p>
          <a:p>
            <a:r>
              <a:rPr lang="en-US" sz="2400" dirty="0"/>
              <a:t>Training data problems</a:t>
            </a:r>
          </a:p>
          <a:p>
            <a:pPr lvl="1"/>
            <a:r>
              <a:rPr lang="en-US" sz="2000" dirty="0"/>
              <a:t>Biased or incomplete data</a:t>
            </a:r>
          </a:p>
          <a:p>
            <a:pPr lvl="1"/>
            <a:r>
              <a:rPr lang="en-US" sz="2000" dirty="0">
                <a:highlight>
                  <a:srgbClr val="FFFF00"/>
                </a:highlight>
              </a:rPr>
              <a:t>Copyright and privacy issues</a:t>
            </a:r>
          </a:p>
          <a:p>
            <a:r>
              <a:rPr lang="en-US" sz="2400" dirty="0"/>
              <a:t>Negative societal impact</a:t>
            </a:r>
          </a:p>
          <a:p>
            <a:pPr lvl="1"/>
            <a:r>
              <a:rPr lang="en-US" sz="2000" dirty="0"/>
              <a:t>Proliferation of fake news, social media posts, and reviews</a:t>
            </a:r>
          </a:p>
          <a:p>
            <a:pPr lvl="1"/>
            <a:r>
              <a:rPr lang="en-US" sz="2000" dirty="0">
                <a:highlight>
                  <a:srgbClr val="FFFF00"/>
                </a:highlight>
              </a:rPr>
              <a:t>Deep fakes that fool humans</a:t>
            </a:r>
          </a:p>
          <a:p>
            <a:r>
              <a:rPr lang="en-US" sz="2400" dirty="0"/>
              <a:t>Expensive to train</a:t>
            </a:r>
          </a:p>
          <a:p>
            <a:pPr lvl="1"/>
            <a:r>
              <a:rPr lang="en-US" sz="2000" dirty="0"/>
              <a:t>Both in terms of dollars and energy usage</a:t>
            </a:r>
          </a:p>
        </p:txBody>
      </p:sp>
      <p:sp>
        <p:nvSpPr>
          <p:cNvPr id="5" name="Content Placeholder 4">
            <a:extLst>
              <a:ext uri="{FF2B5EF4-FFF2-40B4-BE49-F238E27FC236}">
                <a16:creationId xmlns:a16="http://schemas.microsoft.com/office/drawing/2014/main" id="{92946497-1D19-4B4B-A262-61566BAC92C2}"/>
              </a:ext>
            </a:extLst>
          </p:cNvPr>
          <p:cNvSpPr>
            <a:spLocks noGrp="1"/>
          </p:cNvSpPr>
          <p:nvPr>
            <p:ph sz="half" idx="2"/>
          </p:nvPr>
        </p:nvSpPr>
        <p:spPr>
          <a:xfrm>
            <a:off x="838200" y="1825625"/>
            <a:ext cx="4866861" cy="4351338"/>
          </a:xfrm>
        </p:spPr>
        <p:txBody>
          <a:bodyPr/>
          <a:lstStyle/>
          <a:p>
            <a:pPr marL="0" indent="0">
              <a:buNone/>
            </a:pPr>
            <a:r>
              <a:rPr lang="en-US" b="1" dirty="0"/>
              <a:t>Potential for positive impact</a:t>
            </a:r>
          </a:p>
          <a:p>
            <a:r>
              <a:rPr lang="en-US" sz="2400" dirty="0"/>
              <a:t>Advancing research</a:t>
            </a:r>
          </a:p>
          <a:p>
            <a:pPr lvl="1"/>
            <a:r>
              <a:rPr lang="en-US" sz="2000" dirty="0"/>
              <a:t>NLP, robotics, and even the humanities and social sciences.</a:t>
            </a:r>
          </a:p>
          <a:p>
            <a:r>
              <a:rPr lang="en-US" sz="2400" dirty="0"/>
              <a:t>Entertainment</a:t>
            </a:r>
          </a:p>
          <a:p>
            <a:pPr lvl="1"/>
            <a:r>
              <a:rPr lang="en-US" sz="2000" dirty="0"/>
              <a:t>Interactive fiction, video games, </a:t>
            </a:r>
            <a:r>
              <a:rPr lang="en-US" sz="2000" dirty="0">
                <a:highlight>
                  <a:srgbClr val="FFFF00"/>
                </a:highlight>
              </a:rPr>
              <a:t>creative writing</a:t>
            </a:r>
          </a:p>
          <a:p>
            <a:r>
              <a:rPr lang="en-US" sz="2400" dirty="0"/>
              <a:t>Human-AI collaboration for accomplishing tasks</a:t>
            </a:r>
          </a:p>
          <a:p>
            <a:pPr lvl="1"/>
            <a:endParaRPr lang="en-US" sz="2000" dirty="0"/>
          </a:p>
          <a:p>
            <a:pPr marL="0" indent="0">
              <a:buNone/>
            </a:pPr>
            <a:endParaRPr lang="en-US" dirty="0"/>
          </a:p>
        </p:txBody>
      </p:sp>
      <p:sp>
        <p:nvSpPr>
          <p:cNvPr id="4" name="Slide Number Placeholder 3">
            <a:extLst>
              <a:ext uri="{FF2B5EF4-FFF2-40B4-BE49-F238E27FC236}">
                <a16:creationId xmlns:a16="http://schemas.microsoft.com/office/drawing/2014/main" id="{049DDBBE-E30D-41E0-9AB0-995888C99DA0}"/>
              </a:ext>
            </a:extLst>
          </p:cNvPr>
          <p:cNvSpPr>
            <a:spLocks noGrp="1"/>
          </p:cNvSpPr>
          <p:nvPr>
            <p:ph type="sldNum" sz="quarter" idx="12"/>
          </p:nvPr>
        </p:nvSpPr>
        <p:spPr/>
        <p:txBody>
          <a:bodyPr/>
          <a:lstStyle/>
          <a:p>
            <a:fld id="{654E4DE7-2D08-6148-917C-4321D781EDEB}" type="slidenum">
              <a:rPr lang="en-US" smtClean="0"/>
              <a:t>12</a:t>
            </a:fld>
            <a:endParaRPr lang="en-US"/>
          </a:p>
        </p:txBody>
      </p:sp>
    </p:spTree>
    <p:extLst>
      <p:ext uri="{BB962C8B-B14F-4D97-AF65-F5344CB8AC3E}">
        <p14:creationId xmlns:p14="http://schemas.microsoft.com/office/powerpoint/2010/main" val="2976307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2877C-3B78-4A1E-A806-3CAA16F69FB1}"/>
              </a:ext>
            </a:extLst>
          </p:cNvPr>
          <p:cNvSpPr>
            <a:spLocks noGrp="1"/>
          </p:cNvSpPr>
          <p:nvPr>
            <p:ph type="title"/>
          </p:nvPr>
        </p:nvSpPr>
        <p:spPr/>
        <p:txBody>
          <a:bodyPr>
            <a:noAutofit/>
          </a:bodyPr>
          <a:lstStyle/>
          <a:p>
            <a:r>
              <a:rPr lang="en-US" sz="4800" dirty="0"/>
              <a:t>Thesis Statement</a:t>
            </a:r>
          </a:p>
        </p:txBody>
      </p:sp>
      <p:sp>
        <p:nvSpPr>
          <p:cNvPr id="3" name="Content Placeholder 2">
            <a:extLst>
              <a:ext uri="{FF2B5EF4-FFF2-40B4-BE49-F238E27FC236}">
                <a16:creationId xmlns:a16="http://schemas.microsoft.com/office/drawing/2014/main" id="{2D0453C1-87D2-0144-8C76-B968516FEC4D}"/>
              </a:ext>
            </a:extLst>
          </p:cNvPr>
          <p:cNvSpPr>
            <a:spLocks noGrp="1"/>
          </p:cNvSpPr>
          <p:nvPr>
            <p:ph idx="1"/>
          </p:nvPr>
        </p:nvSpPr>
        <p:spPr>
          <a:xfrm>
            <a:off x="838200" y="1825624"/>
            <a:ext cx="10641037" cy="4815807"/>
          </a:xfrm>
        </p:spPr>
        <p:txBody>
          <a:bodyPr>
            <a:normAutofit fontScale="77500" lnSpcReduction="20000"/>
          </a:bodyPr>
          <a:lstStyle/>
          <a:p>
            <a:pPr>
              <a:lnSpc>
                <a:spcPct val="120000"/>
              </a:lnSpc>
            </a:pPr>
            <a:r>
              <a:rPr lang="en-US" sz="3400" dirty="0"/>
              <a:t>We must build a deeper understanding of neural network-powered language generation systems before they are safe to deploy widely.</a:t>
            </a:r>
          </a:p>
          <a:p>
            <a:pPr>
              <a:lnSpc>
                <a:spcPct val="120000"/>
              </a:lnSpc>
            </a:pPr>
            <a:r>
              <a:rPr lang="en-US" sz="3400" dirty="0"/>
              <a:t>This involves understanding the ways machine-generated text differs from the text a human would write given the same writing task.</a:t>
            </a:r>
          </a:p>
          <a:p>
            <a:pPr lvl="1">
              <a:lnSpc>
                <a:spcPct val="120000"/>
              </a:lnSpc>
            </a:pPr>
            <a:r>
              <a:rPr lang="en-US" dirty="0"/>
              <a:t>Humans and NLG systems make different word choices.</a:t>
            </a:r>
          </a:p>
          <a:p>
            <a:pPr lvl="1">
              <a:lnSpc>
                <a:spcPct val="120000"/>
              </a:lnSpc>
            </a:pPr>
            <a:r>
              <a:rPr lang="en-US" dirty="0"/>
              <a:t>NLG systems may plagiarize verbatim from their training data when asked to produce novel content.</a:t>
            </a:r>
          </a:p>
          <a:p>
            <a:pPr>
              <a:lnSpc>
                <a:spcPct val="120000"/>
              </a:lnSpc>
            </a:pPr>
            <a:r>
              <a:rPr lang="en-US" sz="3400" dirty="0"/>
              <a:t>Differences in how humans and NLG systems write make evaluation tricky.</a:t>
            </a:r>
          </a:p>
          <a:p>
            <a:pPr>
              <a:lnSpc>
                <a:spcPct val="120000"/>
              </a:lnSpc>
            </a:pPr>
            <a:r>
              <a:rPr lang="en-US" sz="3400" dirty="0"/>
              <a:t>NLG systems should be evaluated holistically as part of larger tools meant to assist human writers in tasks they wish to do.</a:t>
            </a:r>
          </a:p>
        </p:txBody>
      </p:sp>
      <p:sp>
        <p:nvSpPr>
          <p:cNvPr id="4" name="Slide Number Placeholder 3">
            <a:extLst>
              <a:ext uri="{FF2B5EF4-FFF2-40B4-BE49-F238E27FC236}">
                <a16:creationId xmlns:a16="http://schemas.microsoft.com/office/drawing/2014/main" id="{049DDBBE-E30D-41E0-9AB0-995888C99DA0}"/>
              </a:ext>
            </a:extLst>
          </p:cNvPr>
          <p:cNvSpPr>
            <a:spLocks noGrp="1"/>
          </p:cNvSpPr>
          <p:nvPr>
            <p:ph type="sldNum" sz="quarter" idx="12"/>
          </p:nvPr>
        </p:nvSpPr>
        <p:spPr/>
        <p:txBody>
          <a:bodyPr/>
          <a:lstStyle/>
          <a:p>
            <a:fld id="{654E4DE7-2D08-6148-917C-4321D781EDEB}" type="slidenum">
              <a:rPr lang="en-US" smtClean="0"/>
              <a:t>13</a:t>
            </a:fld>
            <a:endParaRPr lang="en-US"/>
          </a:p>
        </p:txBody>
      </p:sp>
    </p:spTree>
    <p:extLst>
      <p:ext uri="{BB962C8B-B14F-4D97-AF65-F5344CB8AC3E}">
        <p14:creationId xmlns:p14="http://schemas.microsoft.com/office/powerpoint/2010/main" val="3093694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0FC82D-8AC0-9C45-9E78-CCB2E86DDBF7}"/>
              </a:ext>
            </a:extLst>
          </p:cNvPr>
          <p:cNvSpPr>
            <a:spLocks noGrp="1"/>
          </p:cNvSpPr>
          <p:nvPr>
            <p:ph type="title"/>
          </p:nvPr>
        </p:nvSpPr>
        <p:spPr/>
        <p:txBody>
          <a:bodyPr/>
          <a:lstStyle/>
          <a:p>
            <a:r>
              <a:rPr lang="en-US" dirty="0"/>
              <a:t>Here is what I did in thesis proposal.</a:t>
            </a:r>
          </a:p>
        </p:txBody>
      </p:sp>
      <p:sp>
        <p:nvSpPr>
          <p:cNvPr id="4" name="Slide Number Placeholder 3">
            <a:extLst>
              <a:ext uri="{FF2B5EF4-FFF2-40B4-BE49-F238E27FC236}">
                <a16:creationId xmlns:a16="http://schemas.microsoft.com/office/drawing/2014/main" id="{CF75B6F3-557F-5243-99AB-31DC2399F536}"/>
              </a:ext>
            </a:extLst>
          </p:cNvPr>
          <p:cNvSpPr>
            <a:spLocks noGrp="1"/>
          </p:cNvSpPr>
          <p:nvPr>
            <p:ph type="sldNum" sz="quarter" idx="12"/>
          </p:nvPr>
        </p:nvSpPr>
        <p:spPr/>
        <p:txBody>
          <a:bodyPr/>
          <a:lstStyle/>
          <a:p>
            <a:fld id="{654E4DE7-2D08-6148-917C-4321D781EDEB}" type="slidenum">
              <a:rPr lang="en-US" smtClean="0"/>
              <a:t>14</a:t>
            </a:fld>
            <a:endParaRPr lang="en-US"/>
          </a:p>
        </p:txBody>
      </p:sp>
      <p:sp>
        <p:nvSpPr>
          <p:cNvPr id="6" name="Content Placeholder 5">
            <a:extLst>
              <a:ext uri="{FF2B5EF4-FFF2-40B4-BE49-F238E27FC236}">
                <a16:creationId xmlns:a16="http://schemas.microsoft.com/office/drawing/2014/main" id="{3D27AB47-E4EE-4E40-AF40-572379F6550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37116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0FC82D-8AC0-9C45-9E78-CCB2E86DDBF7}"/>
              </a:ext>
            </a:extLst>
          </p:cNvPr>
          <p:cNvSpPr>
            <a:spLocks noGrp="1"/>
          </p:cNvSpPr>
          <p:nvPr>
            <p:ph type="title"/>
          </p:nvPr>
        </p:nvSpPr>
        <p:spPr/>
        <p:txBody>
          <a:bodyPr>
            <a:normAutofit/>
          </a:bodyPr>
          <a:lstStyle/>
          <a:p>
            <a:r>
              <a:rPr lang="en-US" sz="4800" dirty="0"/>
              <a:t>Thesis Outline</a:t>
            </a:r>
          </a:p>
        </p:txBody>
      </p:sp>
      <p:sp>
        <p:nvSpPr>
          <p:cNvPr id="4" name="Slide Number Placeholder 3">
            <a:extLst>
              <a:ext uri="{FF2B5EF4-FFF2-40B4-BE49-F238E27FC236}">
                <a16:creationId xmlns:a16="http://schemas.microsoft.com/office/drawing/2014/main" id="{CF75B6F3-557F-5243-99AB-31DC2399F536}"/>
              </a:ext>
            </a:extLst>
          </p:cNvPr>
          <p:cNvSpPr>
            <a:spLocks noGrp="1"/>
          </p:cNvSpPr>
          <p:nvPr>
            <p:ph type="sldNum" sz="quarter" idx="12"/>
          </p:nvPr>
        </p:nvSpPr>
        <p:spPr/>
        <p:txBody>
          <a:bodyPr/>
          <a:lstStyle/>
          <a:p>
            <a:fld id="{654E4DE7-2D08-6148-917C-4321D781EDEB}" type="slidenum">
              <a:rPr lang="en-US" smtClean="0"/>
              <a:t>15</a:t>
            </a:fld>
            <a:endParaRPr lang="en-US"/>
          </a:p>
        </p:txBody>
      </p:sp>
      <p:sp>
        <p:nvSpPr>
          <p:cNvPr id="6" name="Content Placeholder 5">
            <a:extLst>
              <a:ext uri="{FF2B5EF4-FFF2-40B4-BE49-F238E27FC236}">
                <a16:creationId xmlns:a16="http://schemas.microsoft.com/office/drawing/2014/main" id="{3D27AB47-E4EE-4E40-AF40-572379F65509}"/>
              </a:ext>
            </a:extLst>
          </p:cNvPr>
          <p:cNvSpPr>
            <a:spLocks noGrp="1"/>
          </p:cNvSpPr>
          <p:nvPr>
            <p:ph idx="1"/>
          </p:nvPr>
        </p:nvSpPr>
        <p:spPr>
          <a:xfrm>
            <a:off x="838200" y="1825625"/>
            <a:ext cx="10515600" cy="2569394"/>
          </a:xfrm>
        </p:spPr>
        <p:txBody>
          <a:bodyPr>
            <a:normAutofit/>
          </a:bodyPr>
          <a:lstStyle/>
          <a:p>
            <a:pPr marL="742950" indent="-742950">
              <a:buFont typeface="+mj-lt"/>
              <a:buAutoNum type="arabicPeriod"/>
            </a:pPr>
            <a:r>
              <a:rPr lang="en-US" sz="4000" dirty="0"/>
              <a:t>Detecting Machine-Generated Text</a:t>
            </a:r>
          </a:p>
          <a:p>
            <a:pPr marL="742950" indent="-742950">
              <a:buFont typeface="+mj-lt"/>
              <a:buAutoNum type="arabicPeriod"/>
            </a:pPr>
            <a:r>
              <a:rPr lang="en-US" sz="4000" dirty="0"/>
              <a:t>Measuring and Mitigating the Risk of Memorization</a:t>
            </a:r>
          </a:p>
          <a:p>
            <a:pPr marL="742950" indent="-742950">
              <a:buFont typeface="+mj-lt"/>
              <a:buAutoNum type="arabicPeriod"/>
            </a:pPr>
            <a:r>
              <a:rPr lang="en-US" sz="4000" dirty="0"/>
              <a:t>Enabling Applications in Creative Writing</a:t>
            </a:r>
          </a:p>
        </p:txBody>
      </p:sp>
    </p:spTree>
    <p:extLst>
      <p:ext uri="{BB962C8B-B14F-4D97-AF65-F5344CB8AC3E}">
        <p14:creationId xmlns:p14="http://schemas.microsoft.com/office/powerpoint/2010/main" val="3479575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5">
            <a:extLst>
              <a:ext uri="{FF2B5EF4-FFF2-40B4-BE49-F238E27FC236}">
                <a16:creationId xmlns:a16="http://schemas.microsoft.com/office/drawing/2014/main" id="{D2FED878-3D09-F848-9970-B725F1E72414}"/>
              </a:ext>
            </a:extLst>
          </p:cNvPr>
          <p:cNvSpPr txBox="1">
            <a:spLocks/>
          </p:cNvSpPr>
          <p:nvPr/>
        </p:nvSpPr>
        <p:spPr>
          <a:xfrm>
            <a:off x="838200" y="1825625"/>
            <a:ext cx="10515600" cy="25693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525" indent="0" algn="l" defTabSz="914400" rtl="0" eaLnBrk="1" latinLnBrk="0" hangingPunct="1">
              <a:lnSpc>
                <a:spcPct val="90000"/>
              </a:lnSpc>
              <a:spcBef>
                <a:spcPts val="500"/>
              </a:spcBef>
              <a:buFont typeface="Arial" panose="020B0604020202020204" pitchFamily="34" charset="0"/>
              <a:buNone/>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startAt="2"/>
            </a:pPr>
            <a:endParaRPr lang="en-US" sz="4000" dirty="0"/>
          </a:p>
          <a:p>
            <a:pPr marL="742950" indent="-742950">
              <a:buFont typeface="+mj-lt"/>
              <a:buAutoNum type="arabicPeriod" startAt="2"/>
            </a:pPr>
            <a:r>
              <a:rPr lang="en-US" sz="4000" dirty="0"/>
              <a:t>Measuring and Mitigating the Risk of Memorization</a:t>
            </a:r>
          </a:p>
        </p:txBody>
      </p:sp>
      <p:sp>
        <p:nvSpPr>
          <p:cNvPr id="5" name="Title 4">
            <a:extLst>
              <a:ext uri="{FF2B5EF4-FFF2-40B4-BE49-F238E27FC236}">
                <a16:creationId xmlns:a16="http://schemas.microsoft.com/office/drawing/2014/main" id="{920FC82D-8AC0-9C45-9E78-CCB2E86DDBF7}"/>
              </a:ext>
            </a:extLst>
          </p:cNvPr>
          <p:cNvSpPr>
            <a:spLocks noGrp="1"/>
          </p:cNvSpPr>
          <p:nvPr>
            <p:ph type="title"/>
          </p:nvPr>
        </p:nvSpPr>
        <p:spPr/>
        <p:txBody>
          <a:bodyPr>
            <a:normAutofit/>
          </a:bodyPr>
          <a:lstStyle/>
          <a:p>
            <a:r>
              <a:rPr lang="en-US" sz="4800" dirty="0"/>
              <a:t>Thesis Outline</a:t>
            </a:r>
          </a:p>
        </p:txBody>
      </p:sp>
      <p:sp>
        <p:nvSpPr>
          <p:cNvPr id="4" name="Slide Number Placeholder 3">
            <a:extLst>
              <a:ext uri="{FF2B5EF4-FFF2-40B4-BE49-F238E27FC236}">
                <a16:creationId xmlns:a16="http://schemas.microsoft.com/office/drawing/2014/main" id="{CF75B6F3-557F-5243-99AB-31DC2399F536}"/>
              </a:ext>
            </a:extLst>
          </p:cNvPr>
          <p:cNvSpPr>
            <a:spLocks noGrp="1"/>
          </p:cNvSpPr>
          <p:nvPr>
            <p:ph type="sldNum" sz="quarter" idx="12"/>
          </p:nvPr>
        </p:nvSpPr>
        <p:spPr/>
        <p:txBody>
          <a:bodyPr/>
          <a:lstStyle/>
          <a:p>
            <a:fld id="{654E4DE7-2D08-6148-917C-4321D781EDEB}" type="slidenum">
              <a:rPr lang="en-US" smtClean="0"/>
              <a:t>16</a:t>
            </a:fld>
            <a:endParaRPr lang="en-US"/>
          </a:p>
        </p:txBody>
      </p:sp>
      <p:sp>
        <p:nvSpPr>
          <p:cNvPr id="6" name="Content Placeholder 5">
            <a:extLst>
              <a:ext uri="{FF2B5EF4-FFF2-40B4-BE49-F238E27FC236}">
                <a16:creationId xmlns:a16="http://schemas.microsoft.com/office/drawing/2014/main" id="{3D27AB47-E4EE-4E40-AF40-572379F65509}"/>
              </a:ext>
            </a:extLst>
          </p:cNvPr>
          <p:cNvSpPr>
            <a:spLocks noGrp="1"/>
          </p:cNvSpPr>
          <p:nvPr>
            <p:ph idx="1"/>
          </p:nvPr>
        </p:nvSpPr>
        <p:spPr>
          <a:xfrm>
            <a:off x="838200" y="1825625"/>
            <a:ext cx="10515600" cy="711098"/>
          </a:xfrm>
        </p:spPr>
        <p:txBody>
          <a:bodyPr>
            <a:normAutofit/>
          </a:bodyPr>
          <a:lstStyle/>
          <a:p>
            <a:pPr marL="742950" indent="-742950">
              <a:buFont typeface="+mj-lt"/>
              <a:buAutoNum type="arabicPeriod"/>
            </a:pPr>
            <a:r>
              <a:rPr lang="en-US" sz="4000" dirty="0"/>
              <a:t>Detecting Machine-Generated Text</a:t>
            </a:r>
          </a:p>
        </p:txBody>
      </p:sp>
      <p:sp>
        <p:nvSpPr>
          <p:cNvPr id="7" name="Content Placeholder 5">
            <a:extLst>
              <a:ext uri="{FF2B5EF4-FFF2-40B4-BE49-F238E27FC236}">
                <a16:creationId xmlns:a16="http://schemas.microsoft.com/office/drawing/2014/main" id="{E287BBCE-4580-5844-AFD2-9E5E62DAF4ED}"/>
              </a:ext>
            </a:extLst>
          </p:cNvPr>
          <p:cNvSpPr txBox="1">
            <a:spLocks/>
          </p:cNvSpPr>
          <p:nvPr/>
        </p:nvSpPr>
        <p:spPr>
          <a:xfrm>
            <a:off x="838200" y="1825624"/>
            <a:ext cx="10515600" cy="2982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525" indent="0" algn="l" defTabSz="914400" rtl="0" eaLnBrk="1" latinLnBrk="0" hangingPunct="1">
              <a:lnSpc>
                <a:spcPct val="90000"/>
              </a:lnSpc>
              <a:spcBef>
                <a:spcPts val="500"/>
              </a:spcBef>
              <a:buFont typeface="Arial" panose="020B0604020202020204" pitchFamily="34" charset="0"/>
              <a:buNone/>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endParaRPr lang="en-US" sz="4000" dirty="0"/>
          </a:p>
          <a:p>
            <a:pPr marL="0" indent="0">
              <a:buNone/>
            </a:pPr>
            <a:endParaRPr lang="en-US" sz="4000" dirty="0"/>
          </a:p>
          <a:p>
            <a:pPr marL="742950" indent="-742950">
              <a:buFont typeface="+mj-lt"/>
              <a:buAutoNum type="arabicPeriod"/>
            </a:pPr>
            <a:endParaRPr lang="en-US" sz="3100" dirty="0"/>
          </a:p>
          <a:p>
            <a:pPr marL="742950" indent="-742950">
              <a:buFont typeface="+mj-lt"/>
              <a:buAutoNum type="arabicPeriod" startAt="3"/>
            </a:pPr>
            <a:r>
              <a:rPr lang="en-US" sz="4000" dirty="0"/>
              <a:t>Enabling Applications in Creative Writing</a:t>
            </a:r>
          </a:p>
        </p:txBody>
      </p:sp>
    </p:spTree>
    <p:extLst>
      <p:ext uri="{BB962C8B-B14F-4D97-AF65-F5344CB8AC3E}">
        <p14:creationId xmlns:p14="http://schemas.microsoft.com/office/powerpoint/2010/main" val="22237686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0FC82D-8AC0-9C45-9E78-CCB2E86DDBF7}"/>
              </a:ext>
            </a:extLst>
          </p:cNvPr>
          <p:cNvSpPr>
            <a:spLocks noGrp="1"/>
          </p:cNvSpPr>
          <p:nvPr>
            <p:ph type="title"/>
          </p:nvPr>
        </p:nvSpPr>
        <p:spPr/>
        <p:txBody>
          <a:bodyPr/>
          <a:lstStyle/>
          <a:p>
            <a:r>
              <a:rPr lang="en-US" sz="4800" dirty="0"/>
              <a:t>Talk Outline</a:t>
            </a:r>
            <a:endParaRPr lang="en-US" dirty="0"/>
          </a:p>
        </p:txBody>
      </p:sp>
      <p:sp>
        <p:nvSpPr>
          <p:cNvPr id="4" name="Slide Number Placeholder 3">
            <a:extLst>
              <a:ext uri="{FF2B5EF4-FFF2-40B4-BE49-F238E27FC236}">
                <a16:creationId xmlns:a16="http://schemas.microsoft.com/office/drawing/2014/main" id="{CF75B6F3-557F-5243-99AB-31DC2399F536}"/>
              </a:ext>
            </a:extLst>
          </p:cNvPr>
          <p:cNvSpPr>
            <a:spLocks noGrp="1"/>
          </p:cNvSpPr>
          <p:nvPr>
            <p:ph type="sldNum" sz="quarter" idx="12"/>
          </p:nvPr>
        </p:nvSpPr>
        <p:spPr/>
        <p:txBody>
          <a:bodyPr/>
          <a:lstStyle/>
          <a:p>
            <a:fld id="{654E4DE7-2D08-6148-917C-4321D781EDEB}" type="slidenum">
              <a:rPr lang="en-US" smtClean="0"/>
              <a:t>17</a:t>
            </a:fld>
            <a:endParaRPr lang="en-US"/>
          </a:p>
        </p:txBody>
      </p:sp>
      <p:sp>
        <p:nvSpPr>
          <p:cNvPr id="6" name="Content Placeholder 5">
            <a:extLst>
              <a:ext uri="{FF2B5EF4-FFF2-40B4-BE49-F238E27FC236}">
                <a16:creationId xmlns:a16="http://schemas.microsoft.com/office/drawing/2014/main" id="{3D27AB47-E4EE-4E40-AF40-572379F65509}"/>
              </a:ext>
            </a:extLst>
          </p:cNvPr>
          <p:cNvSpPr>
            <a:spLocks noGrp="1"/>
          </p:cNvSpPr>
          <p:nvPr>
            <p:ph idx="1"/>
          </p:nvPr>
        </p:nvSpPr>
        <p:spPr>
          <a:xfrm>
            <a:off x="838200" y="1825625"/>
            <a:ext cx="10515600" cy="711098"/>
          </a:xfrm>
        </p:spPr>
        <p:txBody>
          <a:bodyPr>
            <a:normAutofit/>
          </a:bodyPr>
          <a:lstStyle/>
          <a:p>
            <a:pPr marL="742950" indent="-742950">
              <a:buFont typeface="+mj-lt"/>
              <a:buAutoNum type="arabicPeriod"/>
            </a:pPr>
            <a:r>
              <a:rPr lang="en-US" sz="4000" dirty="0"/>
              <a:t>Detecting Machine-Generated Text</a:t>
            </a:r>
          </a:p>
        </p:txBody>
      </p:sp>
      <p:sp>
        <p:nvSpPr>
          <p:cNvPr id="10" name="Content Placeholder 5">
            <a:extLst>
              <a:ext uri="{FF2B5EF4-FFF2-40B4-BE49-F238E27FC236}">
                <a16:creationId xmlns:a16="http://schemas.microsoft.com/office/drawing/2014/main" id="{9CD90634-5799-5F45-9565-31B700BA693B}"/>
              </a:ext>
            </a:extLst>
          </p:cNvPr>
          <p:cNvSpPr txBox="1">
            <a:spLocks/>
          </p:cNvSpPr>
          <p:nvPr/>
        </p:nvSpPr>
        <p:spPr>
          <a:xfrm>
            <a:off x="838200" y="3731340"/>
            <a:ext cx="10515600" cy="7110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525" indent="0" algn="l" defTabSz="914400" rtl="0" eaLnBrk="1" latinLnBrk="0" hangingPunct="1">
              <a:lnSpc>
                <a:spcPct val="90000"/>
              </a:lnSpc>
              <a:spcBef>
                <a:spcPts val="500"/>
              </a:spcBef>
              <a:buFont typeface="Arial" panose="020B0604020202020204" pitchFamily="34" charset="0"/>
              <a:buNone/>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startAt="3"/>
            </a:pPr>
            <a:r>
              <a:rPr lang="en-US" sz="4000" dirty="0"/>
              <a:t>Enabling Applications in Creative Writing</a:t>
            </a:r>
          </a:p>
        </p:txBody>
      </p:sp>
      <p:sp>
        <p:nvSpPr>
          <p:cNvPr id="12" name="Content Placeholder 5">
            <a:extLst>
              <a:ext uri="{FF2B5EF4-FFF2-40B4-BE49-F238E27FC236}">
                <a16:creationId xmlns:a16="http://schemas.microsoft.com/office/drawing/2014/main" id="{DCB9459C-10C1-3444-A746-7F4162E94B1B}"/>
              </a:ext>
            </a:extLst>
          </p:cNvPr>
          <p:cNvSpPr txBox="1">
            <a:spLocks/>
          </p:cNvSpPr>
          <p:nvPr/>
        </p:nvSpPr>
        <p:spPr>
          <a:xfrm>
            <a:off x="838200" y="2507227"/>
            <a:ext cx="10515600" cy="13251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525" indent="0" algn="l" defTabSz="914400" rtl="0" eaLnBrk="1" latinLnBrk="0" hangingPunct="1">
              <a:lnSpc>
                <a:spcPct val="90000"/>
              </a:lnSpc>
              <a:spcBef>
                <a:spcPts val="500"/>
              </a:spcBef>
              <a:buFont typeface="Arial" panose="020B0604020202020204" pitchFamily="34" charset="0"/>
              <a:buNone/>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startAt="2"/>
            </a:pPr>
            <a:r>
              <a:rPr lang="en-US" sz="4000" dirty="0"/>
              <a:t>Measuring and Mitigating the Risk of Memorization</a:t>
            </a:r>
          </a:p>
        </p:txBody>
      </p:sp>
    </p:spTree>
    <p:extLst>
      <p:ext uri="{BB962C8B-B14F-4D97-AF65-F5344CB8AC3E}">
        <p14:creationId xmlns:p14="http://schemas.microsoft.com/office/powerpoint/2010/main" val="1067233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1" presetClass="path" presetSubtype="0" accel="50000" decel="50000" fill="hold" grpId="0" nodeType="withEffect">
                                  <p:stCondLst>
                                    <p:cond delay="0"/>
                                  </p:stCondLst>
                                  <p:childTnLst>
                                    <p:animMotion origin="layout" path="M 1.66667E-6 -1.48148E-6 L -0.05534 0.0713 C -0.06784 0.08658 -0.07474 0.10903 -0.07474 0.13264 C -0.07474 0.15949 -0.06784 0.18079 -0.05534 0.19607 L 1.66667E-6 0.26783 " pathEditMode="relative" rAng="0" ptsTypes="AAAAA">
                                      <p:cBhvr>
                                        <p:cTn id="6" dur="2000" fill="hold"/>
                                        <p:tgtEl>
                                          <p:spTgt spid="6">
                                            <p:txEl>
                                              <p:pRg st="0" end="0"/>
                                            </p:txEl>
                                          </p:spTgt>
                                        </p:tgtEl>
                                        <p:attrNameLst>
                                          <p:attrName>ppt_x</p:attrName>
                                          <p:attrName>ppt_y</p:attrName>
                                        </p:attrNameLst>
                                      </p:cBhvr>
                                      <p:rCtr x="-3737" y="13380"/>
                                    </p:animMotion>
                                  </p:childTnLst>
                                </p:cTn>
                              </p:par>
                              <p:par>
                                <p:cTn id="7" presetID="58" presetClass="path" presetSubtype="0" accel="50000" decel="50000" fill="hold" grpId="0" nodeType="withEffect">
                                  <p:stCondLst>
                                    <p:cond delay="0"/>
                                  </p:stCondLst>
                                  <p:childTnLst>
                                    <p:animMotion origin="layout" path="M 0 -3.33333E-6 L 0.03997 -0.0743 C 0.04896 -0.09004 0.05404 -0.11342 0.05404 -0.13796 C 0.05404 -0.16551 0.04896 -0.18773 0.03997 -0.20347 L 0 -0.27754 " pathEditMode="relative" rAng="0" ptsTypes="AAAAA">
                                      <p:cBhvr>
                                        <p:cTn id="8" dur="2000" fill="hold"/>
                                        <p:tgtEl>
                                          <p:spTgt spid="10"/>
                                        </p:tgtEl>
                                        <p:attrNameLst>
                                          <p:attrName>ppt_x</p:attrName>
                                          <p:attrName>ppt_y</p:attrName>
                                        </p:attrNameLst>
                                      </p:cBhvr>
                                      <p:rCtr x="2695" y="-138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715C69D-BBF6-5540-AEC1-F937DA53579B}"/>
              </a:ext>
            </a:extLst>
          </p:cNvPr>
          <p:cNvSpPr>
            <a:spLocks noGrp="1"/>
          </p:cNvSpPr>
          <p:nvPr>
            <p:ph type="sldNum" sz="quarter" idx="12"/>
          </p:nvPr>
        </p:nvSpPr>
        <p:spPr/>
        <p:txBody>
          <a:bodyPr/>
          <a:lstStyle/>
          <a:p>
            <a:fld id="{654E4DE7-2D08-6148-917C-4321D781EDEB}" type="slidenum">
              <a:rPr lang="en-US" smtClean="0"/>
              <a:t>18</a:t>
            </a:fld>
            <a:endParaRPr lang="en-US"/>
          </a:p>
        </p:txBody>
      </p:sp>
      <p:sp>
        <p:nvSpPr>
          <p:cNvPr id="7" name="Content Placeholder 4">
            <a:extLst>
              <a:ext uri="{FF2B5EF4-FFF2-40B4-BE49-F238E27FC236}">
                <a16:creationId xmlns:a16="http://schemas.microsoft.com/office/drawing/2014/main" id="{4D8BB87C-5630-AF4E-8DF2-CB1A1EB6DC4A}"/>
              </a:ext>
            </a:extLst>
          </p:cNvPr>
          <p:cNvSpPr txBox="1">
            <a:spLocks/>
          </p:cNvSpPr>
          <p:nvPr/>
        </p:nvSpPr>
        <p:spPr>
          <a:xfrm>
            <a:off x="480393" y="3429000"/>
            <a:ext cx="5486400" cy="2010690"/>
          </a:xfrm>
          <a:prstGeom prst="rect">
            <a:avLst/>
          </a:prstGeom>
          <a:ln w="38100">
            <a:solidFill>
              <a:schemeClr val="bg2">
                <a:lumMod val="90000"/>
              </a:schemeClr>
            </a:solidFill>
            <a:prstDash val="sysDot"/>
          </a:ln>
        </p:spPr>
        <p:txBody>
          <a:bodyPr vert="horz" lIns="91440" tIns="91440" rIns="91440" bIns="9144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6725" indent="-452438">
              <a:buNone/>
            </a:pPr>
            <a:r>
              <a:rPr lang="en-US" sz="1800" b="1" dirty="0">
                <a:solidFill>
                  <a:schemeClr val="accent3"/>
                </a:solidFill>
              </a:rPr>
              <a:t>Measuring and Mitigating the Risk of Memorization</a:t>
            </a:r>
          </a:p>
          <a:p>
            <a:pPr marL="241300" indent="-227013">
              <a:lnSpc>
                <a:spcPct val="100000"/>
              </a:lnSpc>
              <a:spcBef>
                <a:spcPts val="500"/>
              </a:spcBef>
              <a:buFont typeface="Arial" panose="020B0604020202020204" pitchFamily="34" charset="0"/>
              <a:buNone/>
            </a:pPr>
            <a:r>
              <a:rPr lang="en-US" sz="1500" u="sng" dirty="0">
                <a:highlight>
                  <a:srgbClr val="FFFF00"/>
                </a:highlight>
              </a:rPr>
              <a:t>Daphne Ippolito</a:t>
            </a:r>
            <a:r>
              <a:rPr lang="en-US" sz="1500" dirty="0">
                <a:highlight>
                  <a:srgbClr val="FFFF00"/>
                </a:highlight>
              </a:rPr>
              <a:t>, et. al. “Deduplicating Training Data Makes Language Models Better.” In </a:t>
            </a:r>
            <a:r>
              <a:rPr lang="en-US" sz="1500" i="1" dirty="0">
                <a:highlight>
                  <a:srgbClr val="FFFF00"/>
                </a:highlight>
              </a:rPr>
              <a:t>ACL</a:t>
            </a:r>
            <a:r>
              <a:rPr lang="en-US" sz="1500" dirty="0">
                <a:highlight>
                  <a:srgbClr val="FFFF00"/>
                </a:highlight>
              </a:rPr>
              <a:t> 2022.</a:t>
            </a:r>
          </a:p>
          <a:p>
            <a:pPr marL="241300" indent="-227013">
              <a:lnSpc>
                <a:spcPct val="100000"/>
              </a:lnSpc>
              <a:spcBef>
                <a:spcPts val="500"/>
              </a:spcBef>
              <a:buNone/>
            </a:pPr>
            <a:r>
              <a:rPr lang="en-US" sz="1500" dirty="0" err="1"/>
              <a:t>Chiyuan</a:t>
            </a:r>
            <a:r>
              <a:rPr lang="en-US" sz="1500" dirty="0"/>
              <a:t> Zhang, </a:t>
            </a:r>
            <a:r>
              <a:rPr lang="en-US" sz="1500" u="sng" dirty="0"/>
              <a:t>Daphne Ippolito</a:t>
            </a:r>
            <a:r>
              <a:rPr lang="en-US" sz="1500" dirty="0"/>
              <a:t>, et al. “Counterfactual Memorization in Neural Language Models.” In submission 2022.</a:t>
            </a:r>
          </a:p>
          <a:p>
            <a:pPr marL="241300" indent="-227013">
              <a:lnSpc>
                <a:spcPct val="100000"/>
              </a:lnSpc>
              <a:spcBef>
                <a:spcPts val="500"/>
              </a:spcBef>
              <a:buNone/>
            </a:pPr>
            <a:r>
              <a:rPr lang="en-US" sz="1500" dirty="0">
                <a:highlight>
                  <a:srgbClr val="FFFF00"/>
                </a:highlight>
              </a:rPr>
              <a:t>Nicholas </a:t>
            </a:r>
            <a:r>
              <a:rPr lang="en-US" sz="1500" dirty="0" err="1">
                <a:highlight>
                  <a:srgbClr val="FFFF00"/>
                </a:highlight>
              </a:rPr>
              <a:t>Carlini</a:t>
            </a:r>
            <a:r>
              <a:rPr lang="en-US" sz="1500" dirty="0">
                <a:highlight>
                  <a:srgbClr val="FFFF00"/>
                </a:highlight>
              </a:rPr>
              <a:t>, </a:t>
            </a:r>
            <a:r>
              <a:rPr lang="en-US" sz="1500" u="sng" dirty="0">
                <a:highlight>
                  <a:srgbClr val="FFFF00"/>
                </a:highlight>
              </a:rPr>
              <a:t>Daphne Ippolito</a:t>
            </a:r>
            <a:r>
              <a:rPr lang="en-US" sz="1500" dirty="0">
                <a:highlight>
                  <a:srgbClr val="FFFF00"/>
                </a:highlight>
              </a:rPr>
              <a:t>, et. al. “Quantifying Memorization across Neural Language Models.” In submission 2022.</a:t>
            </a:r>
          </a:p>
          <a:p>
            <a:pPr marL="241300" indent="-227013">
              <a:buNone/>
            </a:pPr>
            <a:endParaRPr lang="en-US" sz="2100" dirty="0"/>
          </a:p>
        </p:txBody>
      </p:sp>
      <p:sp>
        <p:nvSpPr>
          <p:cNvPr id="10" name="Content Placeholder 4">
            <a:extLst>
              <a:ext uri="{FF2B5EF4-FFF2-40B4-BE49-F238E27FC236}">
                <a16:creationId xmlns:a16="http://schemas.microsoft.com/office/drawing/2014/main" id="{24DE9DDE-675F-4941-BB1F-5476A5B2574D}"/>
              </a:ext>
            </a:extLst>
          </p:cNvPr>
          <p:cNvSpPr txBox="1">
            <a:spLocks/>
          </p:cNvSpPr>
          <p:nvPr/>
        </p:nvSpPr>
        <p:spPr>
          <a:xfrm>
            <a:off x="6225207" y="491404"/>
            <a:ext cx="5486400" cy="3734158"/>
          </a:xfrm>
          <a:prstGeom prst="rect">
            <a:avLst/>
          </a:prstGeom>
          <a:ln w="38100">
            <a:solidFill>
              <a:schemeClr val="bg2">
                <a:lumMod val="90000"/>
              </a:schemeClr>
            </a:solidFill>
            <a:prstDash val="sysDot"/>
          </a:ln>
        </p:spPr>
        <p:txBody>
          <a:bodyPr vert="horz" lIns="91440" tIns="91440" rIns="91440" bIns="9144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6725" indent="-452438">
              <a:spcBef>
                <a:spcPts val="400"/>
              </a:spcBef>
              <a:buNone/>
            </a:pPr>
            <a:r>
              <a:rPr lang="en-US" sz="1800" b="1" dirty="0">
                <a:solidFill>
                  <a:schemeClr val="accent3"/>
                </a:solidFill>
              </a:rPr>
              <a:t>Detecting Machine-Generated Text</a:t>
            </a:r>
          </a:p>
          <a:p>
            <a:pPr marL="241300" indent="-227013">
              <a:lnSpc>
                <a:spcPct val="100000"/>
              </a:lnSpc>
              <a:spcBef>
                <a:spcPts val="400"/>
              </a:spcBef>
              <a:buFont typeface="Arial" panose="020B0604020202020204" pitchFamily="34" charset="0"/>
              <a:buNone/>
            </a:pPr>
            <a:r>
              <a:rPr lang="en-US" sz="1500" u="sng" dirty="0">
                <a:highlight>
                  <a:srgbClr val="FFFF00"/>
                </a:highlight>
              </a:rPr>
              <a:t>Daphne Ippolito</a:t>
            </a:r>
            <a:r>
              <a:rPr lang="en-US" sz="1500" dirty="0">
                <a:highlight>
                  <a:srgbClr val="FFFF00"/>
                </a:highlight>
              </a:rPr>
              <a:t>, et al. "Investigating Human Ability to Detect Boundaries Between Human-Written and Machine-Generated Text." In submission 2022.</a:t>
            </a:r>
          </a:p>
          <a:p>
            <a:pPr marL="241300" indent="-227013">
              <a:lnSpc>
                <a:spcPct val="100000"/>
              </a:lnSpc>
              <a:spcBef>
                <a:spcPts val="400"/>
              </a:spcBef>
              <a:buFont typeface="Arial" panose="020B0604020202020204" pitchFamily="34" charset="0"/>
              <a:buNone/>
            </a:pPr>
            <a:r>
              <a:rPr lang="en-US" sz="1500" dirty="0"/>
              <a:t>Hugh Zhang, Daniel Duckworth, </a:t>
            </a:r>
            <a:r>
              <a:rPr lang="en-US" sz="1500" u="sng" dirty="0"/>
              <a:t>Daphne Ippolito</a:t>
            </a:r>
            <a:r>
              <a:rPr lang="en-US" sz="1500" dirty="0"/>
              <a:t>, et. al., "Trading Off Diversity and Quality in Natural Language Generation." In </a:t>
            </a:r>
            <a:r>
              <a:rPr lang="en-US" sz="1500" i="1" dirty="0"/>
              <a:t>EACL </a:t>
            </a:r>
            <a:r>
              <a:rPr lang="en-US" sz="1500" i="1" dirty="0" err="1"/>
              <a:t>HumEval</a:t>
            </a:r>
            <a:r>
              <a:rPr lang="en-US" sz="1500" i="1" dirty="0"/>
              <a:t> Workshop </a:t>
            </a:r>
            <a:r>
              <a:rPr lang="en-US" sz="1500" dirty="0"/>
              <a:t>2021.</a:t>
            </a:r>
          </a:p>
          <a:p>
            <a:pPr marL="241300" indent="-227013">
              <a:lnSpc>
                <a:spcPct val="100000"/>
              </a:lnSpc>
              <a:spcBef>
                <a:spcPts val="400"/>
              </a:spcBef>
              <a:buFont typeface="Arial" panose="020B0604020202020204" pitchFamily="34" charset="0"/>
              <a:buNone/>
            </a:pPr>
            <a:r>
              <a:rPr lang="en-US" sz="1500" u="sng" dirty="0">
                <a:highlight>
                  <a:srgbClr val="FFFF00"/>
                </a:highlight>
              </a:rPr>
              <a:t>Daphne Ippolito</a:t>
            </a:r>
            <a:r>
              <a:rPr lang="en-US" sz="1500" dirty="0">
                <a:highlight>
                  <a:srgbClr val="FFFF00"/>
                </a:highlight>
              </a:rPr>
              <a:t>, et al. "</a:t>
            </a:r>
            <a:r>
              <a:rPr lang="en-US" sz="1500" dirty="0" err="1">
                <a:highlight>
                  <a:srgbClr val="FFFF00"/>
                </a:highlight>
              </a:rPr>
              <a:t>RoFT</a:t>
            </a:r>
            <a:r>
              <a:rPr lang="en-US" sz="1500" dirty="0">
                <a:highlight>
                  <a:srgbClr val="FFFF00"/>
                </a:highlight>
              </a:rPr>
              <a:t>: A Tool for Evaluating Human Detection of Machine-Generated Text." In </a:t>
            </a:r>
            <a:r>
              <a:rPr lang="en-US" sz="1500" i="1" dirty="0">
                <a:highlight>
                  <a:srgbClr val="FFFF00"/>
                </a:highlight>
              </a:rPr>
              <a:t>EMNLP System Demonstrations</a:t>
            </a:r>
            <a:r>
              <a:rPr lang="en-US" sz="1500" dirty="0">
                <a:highlight>
                  <a:srgbClr val="FFFF00"/>
                </a:highlight>
              </a:rPr>
              <a:t> 2020.</a:t>
            </a:r>
          </a:p>
          <a:p>
            <a:pPr marL="241300" indent="-227013">
              <a:lnSpc>
                <a:spcPct val="100000"/>
              </a:lnSpc>
              <a:spcBef>
                <a:spcPts val="400"/>
              </a:spcBef>
              <a:buFont typeface="Arial" panose="020B0604020202020204" pitchFamily="34" charset="0"/>
              <a:buNone/>
            </a:pPr>
            <a:r>
              <a:rPr lang="en-US" sz="1500" u="sng" dirty="0">
                <a:highlight>
                  <a:srgbClr val="FFFF00"/>
                </a:highlight>
              </a:rPr>
              <a:t>Daphne Ippolito</a:t>
            </a:r>
            <a:r>
              <a:rPr lang="en-US" sz="1500" dirty="0">
                <a:highlight>
                  <a:srgbClr val="FFFF00"/>
                </a:highlight>
              </a:rPr>
              <a:t>, et al. "Automatic Detection of Generated Text is Easiest when Humans are Fooled." In </a:t>
            </a:r>
            <a:r>
              <a:rPr lang="en-US" sz="1500" i="1" dirty="0">
                <a:highlight>
                  <a:srgbClr val="FFFF00"/>
                </a:highlight>
              </a:rPr>
              <a:t>ACL</a:t>
            </a:r>
            <a:r>
              <a:rPr lang="en-US" sz="1500" dirty="0">
                <a:highlight>
                  <a:srgbClr val="FFFF00"/>
                </a:highlight>
              </a:rPr>
              <a:t> 2020.</a:t>
            </a:r>
          </a:p>
          <a:p>
            <a:pPr marL="241300" indent="-227013">
              <a:lnSpc>
                <a:spcPct val="100000"/>
              </a:lnSpc>
              <a:spcBef>
                <a:spcPts val="400"/>
              </a:spcBef>
              <a:buFont typeface="Arial" panose="020B0604020202020204" pitchFamily="34" charset="0"/>
              <a:buNone/>
            </a:pPr>
            <a:r>
              <a:rPr lang="en-US" sz="1500" u="sng" dirty="0"/>
              <a:t>Daphne Ippolito</a:t>
            </a:r>
            <a:r>
              <a:rPr lang="en-US" sz="1500" dirty="0"/>
              <a:t>, et. al. "Comparison of Diverse Decoding Methods from Conditional Language Models." In </a:t>
            </a:r>
            <a:r>
              <a:rPr lang="en-US" sz="1500" i="1" dirty="0"/>
              <a:t>ACL </a:t>
            </a:r>
            <a:r>
              <a:rPr lang="en-US" sz="1500" dirty="0"/>
              <a:t>2019.</a:t>
            </a:r>
          </a:p>
          <a:p>
            <a:pPr marL="241300" indent="-227013">
              <a:lnSpc>
                <a:spcPct val="100000"/>
              </a:lnSpc>
              <a:spcBef>
                <a:spcPts val="400"/>
              </a:spcBef>
              <a:buFont typeface="Arial" panose="020B0604020202020204" pitchFamily="34" charset="0"/>
              <a:buNone/>
            </a:pPr>
            <a:endParaRPr lang="en-US" sz="1500" dirty="0"/>
          </a:p>
          <a:p>
            <a:pPr marL="241300" indent="-227013">
              <a:lnSpc>
                <a:spcPct val="100000"/>
              </a:lnSpc>
              <a:spcBef>
                <a:spcPts val="400"/>
              </a:spcBef>
              <a:buFont typeface="Arial" panose="020B0604020202020204" pitchFamily="34" charset="0"/>
              <a:buNone/>
            </a:pPr>
            <a:endParaRPr lang="en-US" sz="1500" dirty="0"/>
          </a:p>
        </p:txBody>
      </p:sp>
      <p:sp>
        <p:nvSpPr>
          <p:cNvPr id="13" name="Content Placeholder 4">
            <a:extLst>
              <a:ext uri="{FF2B5EF4-FFF2-40B4-BE49-F238E27FC236}">
                <a16:creationId xmlns:a16="http://schemas.microsoft.com/office/drawing/2014/main" id="{F67136C4-5EBD-6E44-B020-860FF68B2CBC}"/>
              </a:ext>
            </a:extLst>
          </p:cNvPr>
          <p:cNvSpPr txBox="1">
            <a:spLocks/>
          </p:cNvSpPr>
          <p:nvPr/>
        </p:nvSpPr>
        <p:spPr>
          <a:xfrm>
            <a:off x="480393" y="491404"/>
            <a:ext cx="5486400" cy="2723744"/>
          </a:xfrm>
          <a:prstGeom prst="rect">
            <a:avLst/>
          </a:prstGeom>
          <a:ln w="38100">
            <a:solidFill>
              <a:schemeClr val="bg2">
                <a:lumMod val="90000"/>
              </a:schemeClr>
            </a:solidFill>
            <a:prstDash val="sysDot"/>
          </a:ln>
        </p:spPr>
        <p:txBody>
          <a:bodyPr vert="horz" lIns="91440" tIns="91440" rIns="91440" bIns="9144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6725" indent="-452438">
              <a:buNone/>
            </a:pPr>
            <a:r>
              <a:rPr lang="en-US" sz="1800" b="1" dirty="0">
                <a:solidFill>
                  <a:schemeClr val="accent3"/>
                </a:solidFill>
              </a:rPr>
              <a:t>Enabling Applications in Creative Writing</a:t>
            </a:r>
          </a:p>
          <a:p>
            <a:pPr marL="241300" indent="-227013">
              <a:lnSpc>
                <a:spcPct val="100000"/>
              </a:lnSpc>
              <a:spcBef>
                <a:spcPts val="400"/>
              </a:spcBef>
              <a:buNone/>
            </a:pPr>
            <a:r>
              <a:rPr lang="en-US" sz="1500" dirty="0">
                <a:highlight>
                  <a:srgbClr val="FFFF00"/>
                </a:highlight>
              </a:rPr>
              <a:t>Ann Yuan, Andy </a:t>
            </a:r>
            <a:r>
              <a:rPr lang="en-US" sz="1500" dirty="0" err="1">
                <a:highlight>
                  <a:srgbClr val="FFFF00"/>
                </a:highlight>
              </a:rPr>
              <a:t>Coenen</a:t>
            </a:r>
            <a:r>
              <a:rPr lang="en-US" sz="1500" dirty="0">
                <a:highlight>
                  <a:srgbClr val="FFFF00"/>
                </a:highlight>
              </a:rPr>
              <a:t>, Emily </a:t>
            </a:r>
            <a:r>
              <a:rPr lang="en-US" sz="1500" dirty="0" err="1">
                <a:highlight>
                  <a:srgbClr val="FFFF00"/>
                </a:highlight>
              </a:rPr>
              <a:t>Reif</a:t>
            </a:r>
            <a:r>
              <a:rPr lang="en-US" sz="1500" dirty="0">
                <a:highlight>
                  <a:srgbClr val="FFFF00"/>
                </a:highlight>
              </a:rPr>
              <a:t>, </a:t>
            </a:r>
            <a:r>
              <a:rPr lang="en-US" sz="1500" u="sng" dirty="0">
                <a:highlight>
                  <a:srgbClr val="FFFF00"/>
                </a:highlight>
              </a:rPr>
              <a:t>Daphne Ippolito</a:t>
            </a:r>
            <a:r>
              <a:rPr lang="en-US" sz="1500" dirty="0">
                <a:highlight>
                  <a:srgbClr val="FFFF00"/>
                </a:highlight>
              </a:rPr>
              <a:t>. “Wordcraft: Story Writing with Large Language Models.” In IUI 2022.</a:t>
            </a:r>
          </a:p>
          <a:p>
            <a:pPr marL="241300" indent="-227013">
              <a:lnSpc>
                <a:spcPct val="100000"/>
              </a:lnSpc>
              <a:spcBef>
                <a:spcPts val="400"/>
              </a:spcBef>
              <a:buNone/>
            </a:pPr>
            <a:r>
              <a:rPr lang="en-US" sz="1500" u="sng" dirty="0"/>
              <a:t>Daphne Ippolito</a:t>
            </a:r>
            <a:r>
              <a:rPr lang="en-US" sz="1500" dirty="0"/>
              <a:t>, et al. “A Recipe for Arbitrary Text Style Transfer with Large Language Models.” In </a:t>
            </a:r>
            <a:r>
              <a:rPr lang="en-US" sz="1500" i="1" dirty="0"/>
              <a:t>ACL</a:t>
            </a:r>
            <a:r>
              <a:rPr lang="en-US" sz="1500" dirty="0"/>
              <a:t> 2022.</a:t>
            </a:r>
          </a:p>
          <a:p>
            <a:pPr marL="241300" indent="-227013">
              <a:lnSpc>
                <a:spcPct val="100000"/>
              </a:lnSpc>
              <a:spcBef>
                <a:spcPts val="400"/>
              </a:spcBef>
              <a:buNone/>
            </a:pPr>
            <a:r>
              <a:rPr lang="en-US" sz="1500" u="sng" dirty="0"/>
              <a:t>Daphne Ippolito</a:t>
            </a:r>
            <a:r>
              <a:rPr lang="en-US" sz="1500" dirty="0"/>
              <a:t>, et al. ”The Case for a Single Model that can Both Generation Continuations and Fill in the Blank." In submission 2022.</a:t>
            </a:r>
          </a:p>
          <a:p>
            <a:pPr marL="241300" indent="-227013">
              <a:lnSpc>
                <a:spcPct val="100000"/>
              </a:lnSpc>
              <a:spcBef>
                <a:spcPts val="400"/>
              </a:spcBef>
              <a:buNone/>
            </a:pPr>
            <a:r>
              <a:rPr lang="en-US" sz="1500" u="sng" dirty="0"/>
              <a:t>Daphne Ippolito</a:t>
            </a:r>
            <a:r>
              <a:rPr lang="en-US" sz="1500" dirty="0"/>
              <a:t>, et al. “Unsupervised Hierarchical Story Infilling” In </a:t>
            </a:r>
            <a:r>
              <a:rPr lang="en-US" sz="1500" i="1" dirty="0"/>
              <a:t>ACL Workshop on Narrative Understanding </a:t>
            </a:r>
            <a:r>
              <a:rPr lang="en-US" sz="1500" dirty="0"/>
              <a:t>2019.</a:t>
            </a:r>
          </a:p>
        </p:txBody>
      </p:sp>
    </p:spTree>
    <p:extLst>
      <p:ext uri="{BB962C8B-B14F-4D97-AF65-F5344CB8AC3E}">
        <p14:creationId xmlns:p14="http://schemas.microsoft.com/office/powerpoint/2010/main" val="34278186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B70DC-DB1E-9942-BE6C-D366CB659A57}"/>
              </a:ext>
            </a:extLst>
          </p:cNvPr>
          <p:cNvSpPr>
            <a:spLocks noGrp="1"/>
          </p:cNvSpPr>
          <p:nvPr>
            <p:ph type="title"/>
          </p:nvPr>
        </p:nvSpPr>
        <p:spPr/>
        <p:txBody>
          <a:bodyPr>
            <a:normAutofit fontScale="90000"/>
          </a:bodyPr>
          <a:lstStyle/>
          <a:p>
            <a:r>
              <a:rPr lang="en-US" dirty="0">
                <a:latin typeface="+mn-lt"/>
              </a:rPr>
              <a:t>Enabling Applications in Creative Writing</a:t>
            </a:r>
            <a:br>
              <a:rPr lang="en-US" dirty="0">
                <a:latin typeface="+mn-lt"/>
              </a:rPr>
            </a:br>
            <a:r>
              <a:rPr lang="en-US" b="0" dirty="0">
                <a:solidFill>
                  <a:schemeClr val="accent3">
                    <a:lumMod val="75000"/>
                  </a:schemeClr>
                </a:solidFill>
                <a:cs typeface="Calibri" panose="020F0502020204030204" pitchFamily="34" charset="0"/>
              </a:rPr>
              <a:t>Detecting Machine-Generated Text</a:t>
            </a:r>
            <a:br>
              <a:rPr lang="en-US" b="0" dirty="0">
                <a:solidFill>
                  <a:schemeClr val="accent3">
                    <a:lumMod val="75000"/>
                  </a:schemeClr>
                </a:solidFill>
                <a:cs typeface="Calibri" panose="020F0502020204030204" pitchFamily="34" charset="0"/>
              </a:rPr>
            </a:br>
            <a:r>
              <a:rPr lang="en-US" b="0" dirty="0">
                <a:solidFill>
                  <a:schemeClr val="accent3">
                    <a:lumMod val="75000"/>
                  </a:schemeClr>
                </a:solidFill>
                <a:cs typeface="Calibri" panose="020F0502020204030204" pitchFamily="34" charset="0"/>
              </a:rPr>
              <a:t>Measuring and Mitigating Memorization</a:t>
            </a:r>
            <a:br>
              <a:rPr lang="en-US" b="0" dirty="0">
                <a:solidFill>
                  <a:schemeClr val="accent3">
                    <a:lumMod val="75000"/>
                  </a:schemeClr>
                </a:solidFill>
              </a:rPr>
            </a:br>
            <a:r>
              <a:rPr lang="en-US" b="0" dirty="0">
                <a:solidFill>
                  <a:schemeClr val="accent3">
                    <a:lumMod val="75000"/>
                  </a:schemeClr>
                </a:solidFill>
              </a:rPr>
              <a:t>Thesis Takeaways</a:t>
            </a:r>
          </a:p>
        </p:txBody>
      </p:sp>
      <p:sp>
        <p:nvSpPr>
          <p:cNvPr id="3" name="Slide Number Placeholder 2">
            <a:extLst>
              <a:ext uri="{FF2B5EF4-FFF2-40B4-BE49-F238E27FC236}">
                <a16:creationId xmlns:a16="http://schemas.microsoft.com/office/drawing/2014/main" id="{C20951C0-72B9-584C-B420-DE711FCB23EA}"/>
              </a:ext>
            </a:extLst>
          </p:cNvPr>
          <p:cNvSpPr>
            <a:spLocks noGrp="1"/>
          </p:cNvSpPr>
          <p:nvPr>
            <p:ph type="sldNum" sz="quarter" idx="12"/>
          </p:nvPr>
        </p:nvSpPr>
        <p:spPr/>
        <p:txBody>
          <a:bodyPr/>
          <a:lstStyle/>
          <a:p>
            <a:fld id="{654E4DE7-2D08-6148-917C-4321D781EDEB}" type="slidenum">
              <a:rPr lang="en-US" smtClean="0"/>
              <a:t>19</a:t>
            </a:fld>
            <a:endParaRPr lang="en-US"/>
          </a:p>
        </p:txBody>
      </p:sp>
    </p:spTree>
    <p:extLst>
      <p:ext uri="{BB962C8B-B14F-4D97-AF65-F5344CB8AC3E}">
        <p14:creationId xmlns:p14="http://schemas.microsoft.com/office/powerpoint/2010/main" val="1743821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2877C-3B78-4A1E-A806-3CAA16F69FB1}"/>
              </a:ext>
            </a:extLst>
          </p:cNvPr>
          <p:cNvSpPr>
            <a:spLocks noGrp="1"/>
          </p:cNvSpPr>
          <p:nvPr>
            <p:ph type="title"/>
          </p:nvPr>
        </p:nvSpPr>
        <p:spPr/>
        <p:txBody>
          <a:bodyPr/>
          <a:lstStyle/>
          <a:p>
            <a:r>
              <a:rPr lang="en-US" dirty="0"/>
              <a:t>The Imitation Game</a:t>
            </a:r>
          </a:p>
        </p:txBody>
      </p:sp>
      <p:sp>
        <p:nvSpPr>
          <p:cNvPr id="3" name="Content Placeholder 2">
            <a:extLst>
              <a:ext uri="{FF2B5EF4-FFF2-40B4-BE49-F238E27FC236}">
                <a16:creationId xmlns:a16="http://schemas.microsoft.com/office/drawing/2014/main" id="{A2C4A135-4A1B-4775-AE73-460E2F49FEBC}"/>
              </a:ext>
            </a:extLst>
          </p:cNvPr>
          <p:cNvSpPr>
            <a:spLocks noGrp="1"/>
          </p:cNvSpPr>
          <p:nvPr>
            <p:ph idx="1"/>
          </p:nvPr>
        </p:nvSpPr>
        <p:spPr>
          <a:xfrm>
            <a:off x="838201" y="1825625"/>
            <a:ext cx="7078884" cy="4351338"/>
          </a:xfrm>
        </p:spPr>
        <p:txBody>
          <a:bodyPr>
            <a:normAutofit/>
          </a:bodyPr>
          <a:lstStyle/>
          <a:p>
            <a:pPr marL="0" indent="0">
              <a:buNone/>
            </a:pPr>
            <a:r>
              <a:rPr lang="en-US" sz="3200" dirty="0"/>
              <a:t>I believe that in about fifty years’ time it will be possible to </a:t>
            </a:r>
            <a:r>
              <a:rPr lang="en-US" sz="3200" dirty="0" err="1"/>
              <a:t>programme</a:t>
            </a:r>
            <a:r>
              <a:rPr lang="en-US" sz="3200" dirty="0"/>
              <a:t> computers … to make them play the imitation game so well that an average interrogator will not have more than 70 per cent, chance of making the right identification after five minutes of questioning.</a:t>
            </a:r>
          </a:p>
          <a:p>
            <a:pPr marL="0" indent="0">
              <a:buNone/>
            </a:pPr>
            <a:r>
              <a:rPr lang="en-US" dirty="0"/>
              <a:t>-Turing, 1950</a:t>
            </a:r>
          </a:p>
          <a:p>
            <a:pPr marL="0" indent="0">
              <a:buNone/>
            </a:pPr>
            <a:endParaRPr lang="en-US" dirty="0"/>
          </a:p>
        </p:txBody>
      </p:sp>
      <p:sp>
        <p:nvSpPr>
          <p:cNvPr id="4" name="Slide Number Placeholder 3">
            <a:extLst>
              <a:ext uri="{FF2B5EF4-FFF2-40B4-BE49-F238E27FC236}">
                <a16:creationId xmlns:a16="http://schemas.microsoft.com/office/drawing/2014/main" id="{049DDBBE-E30D-41E0-9AB0-995888C99DA0}"/>
              </a:ext>
            </a:extLst>
          </p:cNvPr>
          <p:cNvSpPr>
            <a:spLocks noGrp="1"/>
          </p:cNvSpPr>
          <p:nvPr>
            <p:ph type="sldNum" sz="quarter" idx="12"/>
          </p:nvPr>
        </p:nvSpPr>
        <p:spPr/>
        <p:txBody>
          <a:bodyPr/>
          <a:lstStyle/>
          <a:p>
            <a:fld id="{654E4DE7-2D08-6148-917C-4321D781EDEB}" type="slidenum">
              <a:rPr lang="en-US" smtClean="0"/>
              <a:t>2</a:t>
            </a:fld>
            <a:endParaRPr lang="en-US"/>
          </a:p>
        </p:txBody>
      </p:sp>
      <p:pic>
        <p:nvPicPr>
          <p:cNvPr id="5" name="Picture 4">
            <a:extLst>
              <a:ext uri="{FF2B5EF4-FFF2-40B4-BE49-F238E27FC236}">
                <a16:creationId xmlns:a16="http://schemas.microsoft.com/office/drawing/2014/main" id="{BCB99352-DB6A-EF42-9F24-F15246F5E143}"/>
              </a:ext>
            </a:extLst>
          </p:cNvPr>
          <p:cNvPicPr>
            <a:picLocks noChangeAspect="1"/>
          </p:cNvPicPr>
          <p:nvPr/>
        </p:nvPicPr>
        <p:blipFill>
          <a:blip r:embed="rId3"/>
          <a:stretch>
            <a:fillRect/>
          </a:stretch>
        </p:blipFill>
        <p:spPr>
          <a:xfrm>
            <a:off x="6915151" y="2905125"/>
            <a:ext cx="4667250" cy="3587750"/>
          </a:xfrm>
          <a:prstGeom prst="rect">
            <a:avLst/>
          </a:prstGeom>
        </p:spPr>
      </p:pic>
    </p:spTree>
    <p:extLst>
      <p:ext uri="{BB962C8B-B14F-4D97-AF65-F5344CB8AC3E}">
        <p14:creationId xmlns:p14="http://schemas.microsoft.com/office/powerpoint/2010/main" val="4215682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7063D1-A977-3846-92C5-5E47E1DC1731}"/>
              </a:ext>
            </a:extLst>
          </p:cNvPr>
          <p:cNvSpPr>
            <a:spLocks noGrp="1"/>
          </p:cNvSpPr>
          <p:nvPr>
            <p:ph type="title"/>
          </p:nvPr>
        </p:nvSpPr>
        <p:spPr/>
        <p:txBody>
          <a:bodyPr/>
          <a:lstStyle/>
          <a:p>
            <a:r>
              <a:rPr lang="en-US" dirty="0"/>
              <a:t>TODOs</a:t>
            </a:r>
          </a:p>
        </p:txBody>
      </p:sp>
      <p:sp>
        <p:nvSpPr>
          <p:cNvPr id="6" name="Content Placeholder 5">
            <a:extLst>
              <a:ext uri="{FF2B5EF4-FFF2-40B4-BE49-F238E27FC236}">
                <a16:creationId xmlns:a16="http://schemas.microsoft.com/office/drawing/2014/main" id="{CEF37B00-2654-8D4A-A8F1-F2B666CAC722}"/>
              </a:ext>
            </a:extLst>
          </p:cNvPr>
          <p:cNvSpPr>
            <a:spLocks noGrp="1"/>
          </p:cNvSpPr>
          <p:nvPr>
            <p:ph idx="1"/>
          </p:nvPr>
        </p:nvSpPr>
        <p:spPr/>
        <p:txBody>
          <a:bodyPr/>
          <a:lstStyle/>
          <a:p>
            <a:r>
              <a:rPr lang="en-US" dirty="0"/>
              <a:t>Talk thus far has been slightly negative, focusing on some of the gotchas of using LMs for generation.</a:t>
            </a:r>
          </a:p>
          <a:p>
            <a:r>
              <a:rPr lang="en-US" dirty="0"/>
              <a:t>However, I also see the potential for language generation models to be useful and transformative.</a:t>
            </a:r>
          </a:p>
          <a:p>
            <a:r>
              <a:rPr lang="en-US" dirty="0"/>
              <a:t>Critically, they ought to be employed to assist rather than replace humans.</a:t>
            </a:r>
          </a:p>
          <a:p>
            <a:endParaRPr lang="en-US" dirty="0"/>
          </a:p>
        </p:txBody>
      </p:sp>
      <p:sp>
        <p:nvSpPr>
          <p:cNvPr id="4" name="Slide Number Placeholder 3">
            <a:extLst>
              <a:ext uri="{FF2B5EF4-FFF2-40B4-BE49-F238E27FC236}">
                <a16:creationId xmlns:a16="http://schemas.microsoft.com/office/drawing/2014/main" id="{80F0984F-AF4D-5C48-9DE8-DE4A397D9C53}"/>
              </a:ext>
            </a:extLst>
          </p:cNvPr>
          <p:cNvSpPr>
            <a:spLocks noGrp="1"/>
          </p:cNvSpPr>
          <p:nvPr>
            <p:ph type="sldNum" sz="quarter" idx="12"/>
          </p:nvPr>
        </p:nvSpPr>
        <p:spPr/>
        <p:txBody>
          <a:bodyPr/>
          <a:lstStyle/>
          <a:p>
            <a:fld id="{654E4DE7-2D08-6148-917C-4321D781EDEB}" type="slidenum">
              <a:rPr lang="en-US" smtClean="0"/>
              <a:t>20</a:t>
            </a:fld>
            <a:endParaRPr lang="en-US"/>
          </a:p>
        </p:txBody>
      </p:sp>
    </p:spTree>
    <p:extLst>
      <p:ext uri="{BB962C8B-B14F-4D97-AF65-F5344CB8AC3E}">
        <p14:creationId xmlns:p14="http://schemas.microsoft.com/office/powerpoint/2010/main" val="2757083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7063D1-A977-3846-92C5-5E47E1DC1731}"/>
              </a:ext>
            </a:extLst>
          </p:cNvPr>
          <p:cNvSpPr>
            <a:spLocks noGrp="1"/>
          </p:cNvSpPr>
          <p:nvPr>
            <p:ph type="title"/>
          </p:nvPr>
        </p:nvSpPr>
        <p:spPr/>
        <p:txBody>
          <a:bodyPr/>
          <a:lstStyle/>
          <a:p>
            <a:r>
              <a:rPr lang="en-US" dirty="0"/>
              <a:t>Why work on creativity?</a:t>
            </a:r>
          </a:p>
        </p:txBody>
      </p:sp>
      <p:sp>
        <p:nvSpPr>
          <p:cNvPr id="6" name="Content Placeholder 5">
            <a:extLst>
              <a:ext uri="{FF2B5EF4-FFF2-40B4-BE49-F238E27FC236}">
                <a16:creationId xmlns:a16="http://schemas.microsoft.com/office/drawing/2014/main" id="{CEF37B00-2654-8D4A-A8F1-F2B666CAC722}"/>
              </a:ext>
            </a:extLst>
          </p:cNvPr>
          <p:cNvSpPr>
            <a:spLocks noGrp="1"/>
          </p:cNvSpPr>
          <p:nvPr>
            <p:ph idx="1"/>
          </p:nvPr>
        </p:nvSpPr>
        <p:spPr/>
        <p:txBody>
          <a:bodyPr/>
          <a:lstStyle/>
          <a:p>
            <a:pPr>
              <a:lnSpc>
                <a:spcPct val="100000"/>
              </a:lnSpc>
            </a:pPr>
            <a:r>
              <a:rPr lang="en-US" dirty="0"/>
              <a:t>Stories are a challenging domain.</a:t>
            </a:r>
          </a:p>
          <a:p>
            <a:pPr lvl="1">
              <a:lnSpc>
                <a:spcPct val="100000"/>
              </a:lnSpc>
            </a:pPr>
            <a:r>
              <a:rPr lang="en-US" dirty="0"/>
              <a:t>Narrative arcs, dialog, character tracking, world knowledge.</a:t>
            </a:r>
          </a:p>
          <a:p>
            <a:pPr>
              <a:lnSpc>
                <a:spcPct val="100000"/>
              </a:lnSpc>
            </a:pPr>
            <a:r>
              <a:rPr lang="en-US" dirty="0"/>
              <a:t>However, mistakes that are a liability in fact-based tasks can be an asset in creative ones.</a:t>
            </a:r>
          </a:p>
          <a:p>
            <a:pPr>
              <a:lnSpc>
                <a:spcPct val="100000"/>
              </a:lnSpc>
            </a:pPr>
            <a:r>
              <a:rPr lang="en-US" dirty="0"/>
              <a:t>Creative writers are a great target audience.</a:t>
            </a:r>
          </a:p>
        </p:txBody>
      </p:sp>
      <p:sp>
        <p:nvSpPr>
          <p:cNvPr id="4" name="Slide Number Placeholder 3">
            <a:extLst>
              <a:ext uri="{FF2B5EF4-FFF2-40B4-BE49-F238E27FC236}">
                <a16:creationId xmlns:a16="http://schemas.microsoft.com/office/drawing/2014/main" id="{80F0984F-AF4D-5C48-9DE8-DE4A397D9C53}"/>
              </a:ext>
            </a:extLst>
          </p:cNvPr>
          <p:cNvSpPr>
            <a:spLocks noGrp="1"/>
          </p:cNvSpPr>
          <p:nvPr>
            <p:ph type="sldNum" sz="quarter" idx="12"/>
          </p:nvPr>
        </p:nvSpPr>
        <p:spPr/>
        <p:txBody>
          <a:bodyPr/>
          <a:lstStyle/>
          <a:p>
            <a:fld id="{654E4DE7-2D08-6148-917C-4321D781EDEB}" type="slidenum">
              <a:rPr lang="en-US" smtClean="0"/>
              <a:t>21</a:t>
            </a:fld>
            <a:endParaRPr lang="en-US"/>
          </a:p>
        </p:txBody>
      </p:sp>
    </p:spTree>
    <p:extLst>
      <p:ext uri="{BB962C8B-B14F-4D97-AF65-F5344CB8AC3E}">
        <p14:creationId xmlns:p14="http://schemas.microsoft.com/office/powerpoint/2010/main" val="2458202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5" name="Online Media 4" descr="Wordcraft User Study">
            <a:hlinkClick r:id="" action="ppaction://media"/>
            <a:extLst>
              <a:ext uri="{FF2B5EF4-FFF2-40B4-BE49-F238E27FC236}">
                <a16:creationId xmlns:a16="http://schemas.microsoft.com/office/drawing/2014/main" id="{E0E1180F-642F-F040-A57A-602D65DD2134}"/>
              </a:ext>
            </a:extLst>
          </p:cNvPr>
          <p:cNvPicPr>
            <a:picLocks noGrp="1" noRot="1" noChangeAspect="1"/>
          </p:cNvPicPr>
          <p:nvPr>
            <p:ph idx="1"/>
            <a:videoFile r:link="rId1"/>
          </p:nvPr>
        </p:nvPicPr>
        <p:blipFill>
          <a:blip r:embed="rId4"/>
          <a:stretch>
            <a:fillRect/>
          </a:stretch>
        </p:blipFill>
        <p:spPr>
          <a:xfrm>
            <a:off x="365888" y="-848117"/>
            <a:ext cx="11460224" cy="8595169"/>
          </a:xfrm>
          <a:prstGeom prst="rect">
            <a:avLst/>
          </a:prstGeom>
        </p:spPr>
      </p:pic>
      <p:sp>
        <p:nvSpPr>
          <p:cNvPr id="4" name="Slide Number Placeholder 3">
            <a:extLst>
              <a:ext uri="{FF2B5EF4-FFF2-40B4-BE49-F238E27FC236}">
                <a16:creationId xmlns:a16="http://schemas.microsoft.com/office/drawing/2014/main" id="{6DB6D425-A86C-1C42-8E84-1AD7D1D7E545}"/>
              </a:ext>
            </a:extLst>
          </p:cNvPr>
          <p:cNvSpPr>
            <a:spLocks noGrp="1"/>
          </p:cNvSpPr>
          <p:nvPr>
            <p:ph type="sldNum" sz="quarter" idx="12"/>
          </p:nvPr>
        </p:nvSpPr>
        <p:spPr/>
        <p:txBody>
          <a:bodyPr/>
          <a:lstStyle/>
          <a:p>
            <a:fld id="{654E4DE7-2D08-6148-917C-4321D781EDEB}" type="slidenum">
              <a:rPr lang="en-US" smtClean="0"/>
              <a:t>22</a:t>
            </a:fld>
            <a:endParaRPr lang="en-US"/>
          </a:p>
        </p:txBody>
      </p:sp>
      <p:sp>
        <p:nvSpPr>
          <p:cNvPr id="10" name="Title 9">
            <a:extLst>
              <a:ext uri="{FF2B5EF4-FFF2-40B4-BE49-F238E27FC236}">
                <a16:creationId xmlns:a16="http://schemas.microsoft.com/office/drawing/2014/main" id="{B568C07B-5D9A-474A-91A8-2AEF7D94586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8966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E711054-D424-CF46-A0D3-BF6EC81E7AD2}"/>
              </a:ext>
            </a:extLst>
          </p:cNvPr>
          <p:cNvSpPr>
            <a:spLocks noGrp="1"/>
          </p:cNvSpPr>
          <p:nvPr>
            <p:ph type="title"/>
          </p:nvPr>
        </p:nvSpPr>
        <p:spPr>
          <a:xfrm>
            <a:off x="839788" y="457200"/>
            <a:ext cx="4221595" cy="1600200"/>
          </a:xfrm>
        </p:spPr>
        <p:txBody>
          <a:bodyPr/>
          <a:lstStyle/>
          <a:p>
            <a:r>
              <a:rPr lang="en-US" sz="3600" dirty="0"/>
              <a:t>Wordcraft Text Editor</a:t>
            </a:r>
            <a:endParaRPr lang="en-US" dirty="0"/>
          </a:p>
        </p:txBody>
      </p:sp>
      <p:sp>
        <p:nvSpPr>
          <p:cNvPr id="12" name="Content Placeholder 11">
            <a:extLst>
              <a:ext uri="{FF2B5EF4-FFF2-40B4-BE49-F238E27FC236}">
                <a16:creationId xmlns:a16="http://schemas.microsoft.com/office/drawing/2014/main" id="{E68A5132-FBBA-174A-9AB4-44B28AD7DF9E}"/>
              </a:ext>
            </a:extLst>
          </p:cNvPr>
          <p:cNvSpPr>
            <a:spLocks noGrp="1"/>
          </p:cNvSpPr>
          <p:nvPr>
            <p:ph idx="1"/>
          </p:nvPr>
        </p:nvSpPr>
        <p:spPr/>
        <p:txBody>
          <a:bodyPr/>
          <a:lstStyle/>
          <a:p>
            <a:endParaRPr lang="en-US"/>
          </a:p>
        </p:txBody>
      </p:sp>
      <p:sp>
        <p:nvSpPr>
          <p:cNvPr id="13" name="Text Placeholder 12">
            <a:extLst>
              <a:ext uri="{FF2B5EF4-FFF2-40B4-BE49-F238E27FC236}">
                <a16:creationId xmlns:a16="http://schemas.microsoft.com/office/drawing/2014/main" id="{3093C40B-9D70-C343-BAA5-2C1E4BE63A2F}"/>
              </a:ext>
            </a:extLst>
          </p:cNvPr>
          <p:cNvSpPr>
            <a:spLocks noGrp="1"/>
          </p:cNvSpPr>
          <p:nvPr>
            <p:ph type="body" sz="half" idx="2"/>
          </p:nvPr>
        </p:nvSpPr>
        <p:spPr/>
        <p:txBody>
          <a:bodyPr/>
          <a:lstStyle/>
          <a:p>
            <a:pPr marL="342900" indent="-342900">
              <a:buFont typeface="+mj-lt"/>
              <a:buAutoNum type="arabicPeriod"/>
            </a:pPr>
            <a:r>
              <a:rPr lang="en-US" sz="2400" dirty="0"/>
              <a:t>Continuation</a:t>
            </a:r>
          </a:p>
        </p:txBody>
      </p:sp>
      <p:sp>
        <p:nvSpPr>
          <p:cNvPr id="4" name="Slide Number Placeholder 3">
            <a:extLst>
              <a:ext uri="{FF2B5EF4-FFF2-40B4-BE49-F238E27FC236}">
                <a16:creationId xmlns:a16="http://schemas.microsoft.com/office/drawing/2014/main" id="{8D6DF112-B49B-F343-9C7D-7A9D9558706F}"/>
              </a:ext>
            </a:extLst>
          </p:cNvPr>
          <p:cNvSpPr>
            <a:spLocks noGrp="1"/>
          </p:cNvSpPr>
          <p:nvPr>
            <p:ph type="sldNum" sz="quarter" idx="12"/>
          </p:nvPr>
        </p:nvSpPr>
        <p:spPr/>
        <p:txBody>
          <a:bodyPr/>
          <a:lstStyle/>
          <a:p>
            <a:fld id="{654E4DE7-2D08-6148-917C-4321D781EDEB}" type="slidenum">
              <a:rPr lang="en-US" smtClean="0"/>
              <a:t>23</a:t>
            </a:fld>
            <a:endParaRPr lang="en-US"/>
          </a:p>
        </p:txBody>
      </p:sp>
      <p:pic>
        <p:nvPicPr>
          <p:cNvPr id="7" name="Picture 6">
            <a:extLst>
              <a:ext uri="{FF2B5EF4-FFF2-40B4-BE49-F238E27FC236}">
                <a16:creationId xmlns:a16="http://schemas.microsoft.com/office/drawing/2014/main" id="{AA0BB951-9296-824A-9B37-0D9CFE565A3D}"/>
              </a:ext>
            </a:extLst>
          </p:cNvPr>
          <p:cNvPicPr>
            <a:picLocks noChangeAspect="1"/>
          </p:cNvPicPr>
          <p:nvPr/>
        </p:nvPicPr>
        <p:blipFill rotWithShape="1">
          <a:blip r:embed="rId2"/>
          <a:srcRect l="49471"/>
          <a:stretch/>
        </p:blipFill>
        <p:spPr>
          <a:xfrm>
            <a:off x="5594351" y="0"/>
            <a:ext cx="5882842" cy="6858000"/>
          </a:xfrm>
          <a:prstGeom prst="rect">
            <a:avLst/>
          </a:prstGeom>
        </p:spPr>
      </p:pic>
      <p:sp>
        <p:nvSpPr>
          <p:cNvPr id="10" name="TextBox 9">
            <a:extLst>
              <a:ext uri="{FF2B5EF4-FFF2-40B4-BE49-F238E27FC236}">
                <a16:creationId xmlns:a16="http://schemas.microsoft.com/office/drawing/2014/main" id="{DC3A9B9A-4268-8E4D-ADF0-41875B9143EB}"/>
              </a:ext>
            </a:extLst>
          </p:cNvPr>
          <p:cNvSpPr txBox="1"/>
          <p:nvPr/>
        </p:nvSpPr>
        <p:spPr>
          <a:xfrm>
            <a:off x="133109" y="6262042"/>
            <a:ext cx="5050079" cy="461665"/>
          </a:xfrm>
          <a:prstGeom prst="rect">
            <a:avLst/>
          </a:prstGeom>
          <a:noFill/>
        </p:spPr>
        <p:txBody>
          <a:bodyPr wrap="square">
            <a:spAutoFit/>
          </a:bodyPr>
          <a:lstStyle/>
          <a:p>
            <a:pPr marL="11113">
              <a:buNone/>
            </a:pPr>
            <a:r>
              <a:rPr lang="en-US" sz="1200" dirty="0">
                <a:solidFill>
                  <a:schemeClr val="bg1">
                    <a:lumMod val="50000"/>
                  </a:schemeClr>
                </a:solidFill>
                <a:latin typeface="+mj-lt"/>
              </a:rPr>
              <a:t>Ann Yuan, Andy </a:t>
            </a:r>
            <a:r>
              <a:rPr lang="en-US" sz="1200" dirty="0" err="1">
                <a:solidFill>
                  <a:schemeClr val="bg1">
                    <a:lumMod val="50000"/>
                  </a:schemeClr>
                </a:solidFill>
                <a:latin typeface="+mj-lt"/>
              </a:rPr>
              <a:t>Coenen</a:t>
            </a:r>
            <a:r>
              <a:rPr lang="en-US" sz="1200" dirty="0">
                <a:solidFill>
                  <a:schemeClr val="bg1">
                    <a:lumMod val="50000"/>
                  </a:schemeClr>
                </a:solidFill>
                <a:latin typeface="+mj-lt"/>
              </a:rPr>
              <a:t>, Emily </a:t>
            </a:r>
            <a:r>
              <a:rPr lang="en-US" sz="1200" dirty="0" err="1">
                <a:solidFill>
                  <a:schemeClr val="bg1">
                    <a:lumMod val="50000"/>
                  </a:schemeClr>
                </a:solidFill>
                <a:latin typeface="+mj-lt"/>
              </a:rPr>
              <a:t>Reif</a:t>
            </a:r>
            <a:r>
              <a:rPr lang="en-US" sz="1200" dirty="0">
                <a:solidFill>
                  <a:schemeClr val="bg1">
                    <a:lumMod val="50000"/>
                  </a:schemeClr>
                </a:solidFill>
                <a:latin typeface="+mj-lt"/>
              </a:rPr>
              <a:t>, and </a:t>
            </a:r>
            <a:r>
              <a:rPr lang="en-US" sz="1200" b="1" u="sng" dirty="0">
                <a:solidFill>
                  <a:schemeClr val="bg1">
                    <a:lumMod val="50000"/>
                  </a:schemeClr>
                </a:solidFill>
                <a:latin typeface="+mj-lt"/>
              </a:rPr>
              <a:t>Daphne Ippolito</a:t>
            </a:r>
            <a:r>
              <a:rPr lang="en-US" sz="1200" dirty="0">
                <a:solidFill>
                  <a:schemeClr val="bg1">
                    <a:lumMod val="50000"/>
                  </a:schemeClr>
                </a:solidFill>
                <a:latin typeface="+mj-lt"/>
              </a:rPr>
              <a:t>. Wordcraft: Story Writing with Large Language Models. IUI 2022.</a:t>
            </a:r>
          </a:p>
        </p:txBody>
      </p:sp>
    </p:spTree>
    <p:extLst>
      <p:ext uri="{BB962C8B-B14F-4D97-AF65-F5344CB8AC3E}">
        <p14:creationId xmlns:p14="http://schemas.microsoft.com/office/powerpoint/2010/main" val="19976513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E711054-D424-CF46-A0D3-BF6EC81E7AD2}"/>
              </a:ext>
            </a:extLst>
          </p:cNvPr>
          <p:cNvSpPr>
            <a:spLocks noGrp="1"/>
          </p:cNvSpPr>
          <p:nvPr>
            <p:ph type="title"/>
          </p:nvPr>
        </p:nvSpPr>
        <p:spPr>
          <a:xfrm>
            <a:off x="839788" y="457200"/>
            <a:ext cx="4283111" cy="1600200"/>
          </a:xfrm>
        </p:spPr>
        <p:txBody>
          <a:bodyPr/>
          <a:lstStyle/>
          <a:p>
            <a:r>
              <a:rPr lang="en-US" sz="3600" dirty="0"/>
              <a:t>Wordcraft Text Editor</a:t>
            </a:r>
            <a:endParaRPr lang="en-US" dirty="0"/>
          </a:p>
        </p:txBody>
      </p:sp>
      <p:sp>
        <p:nvSpPr>
          <p:cNvPr id="12" name="Content Placeholder 11">
            <a:extLst>
              <a:ext uri="{FF2B5EF4-FFF2-40B4-BE49-F238E27FC236}">
                <a16:creationId xmlns:a16="http://schemas.microsoft.com/office/drawing/2014/main" id="{E68A5132-FBBA-174A-9AB4-44B28AD7DF9E}"/>
              </a:ext>
            </a:extLst>
          </p:cNvPr>
          <p:cNvSpPr>
            <a:spLocks noGrp="1"/>
          </p:cNvSpPr>
          <p:nvPr>
            <p:ph idx="1"/>
          </p:nvPr>
        </p:nvSpPr>
        <p:spPr/>
        <p:txBody>
          <a:bodyPr/>
          <a:lstStyle/>
          <a:p>
            <a:endParaRPr lang="en-US"/>
          </a:p>
        </p:txBody>
      </p:sp>
      <p:sp>
        <p:nvSpPr>
          <p:cNvPr id="13" name="Text Placeholder 12">
            <a:extLst>
              <a:ext uri="{FF2B5EF4-FFF2-40B4-BE49-F238E27FC236}">
                <a16:creationId xmlns:a16="http://schemas.microsoft.com/office/drawing/2014/main" id="{3093C40B-9D70-C343-BAA5-2C1E4BE63A2F}"/>
              </a:ext>
            </a:extLst>
          </p:cNvPr>
          <p:cNvSpPr>
            <a:spLocks noGrp="1"/>
          </p:cNvSpPr>
          <p:nvPr>
            <p:ph type="body" sz="half" idx="2"/>
          </p:nvPr>
        </p:nvSpPr>
        <p:spPr/>
        <p:txBody>
          <a:bodyPr/>
          <a:lstStyle/>
          <a:p>
            <a:pPr marL="342900" indent="-342900">
              <a:buFont typeface="+mj-lt"/>
              <a:buAutoNum type="arabicPeriod"/>
            </a:pPr>
            <a:r>
              <a:rPr lang="en-US" sz="2400" dirty="0"/>
              <a:t>Continuation</a:t>
            </a:r>
          </a:p>
          <a:p>
            <a:pPr marL="342900" indent="-342900">
              <a:buFont typeface="+mj-lt"/>
              <a:buAutoNum type="arabicPeriod"/>
            </a:pPr>
            <a:r>
              <a:rPr lang="en-US" sz="2400" dirty="0"/>
              <a:t>Infilling</a:t>
            </a:r>
            <a:endParaRPr lang="en-US" dirty="0"/>
          </a:p>
        </p:txBody>
      </p:sp>
      <p:sp>
        <p:nvSpPr>
          <p:cNvPr id="4" name="Slide Number Placeholder 3">
            <a:extLst>
              <a:ext uri="{FF2B5EF4-FFF2-40B4-BE49-F238E27FC236}">
                <a16:creationId xmlns:a16="http://schemas.microsoft.com/office/drawing/2014/main" id="{8D6DF112-B49B-F343-9C7D-7A9D9558706F}"/>
              </a:ext>
            </a:extLst>
          </p:cNvPr>
          <p:cNvSpPr>
            <a:spLocks noGrp="1"/>
          </p:cNvSpPr>
          <p:nvPr>
            <p:ph type="sldNum" sz="quarter" idx="12"/>
          </p:nvPr>
        </p:nvSpPr>
        <p:spPr/>
        <p:txBody>
          <a:bodyPr/>
          <a:lstStyle/>
          <a:p>
            <a:fld id="{654E4DE7-2D08-6148-917C-4321D781EDEB}" type="slidenum">
              <a:rPr lang="en-US" smtClean="0"/>
              <a:t>24</a:t>
            </a:fld>
            <a:endParaRPr lang="en-US"/>
          </a:p>
        </p:txBody>
      </p:sp>
      <p:pic>
        <p:nvPicPr>
          <p:cNvPr id="8" name="Picture 7">
            <a:extLst>
              <a:ext uri="{FF2B5EF4-FFF2-40B4-BE49-F238E27FC236}">
                <a16:creationId xmlns:a16="http://schemas.microsoft.com/office/drawing/2014/main" id="{272716F0-69AE-9E4A-95E5-6FB81FFC81ED}"/>
              </a:ext>
            </a:extLst>
          </p:cNvPr>
          <p:cNvPicPr>
            <a:picLocks noChangeAspect="1"/>
          </p:cNvPicPr>
          <p:nvPr/>
        </p:nvPicPr>
        <p:blipFill rotWithShape="1">
          <a:blip r:embed="rId2"/>
          <a:srcRect r="50000"/>
          <a:stretch/>
        </p:blipFill>
        <p:spPr>
          <a:xfrm>
            <a:off x="5594351" y="0"/>
            <a:ext cx="5821326" cy="6858000"/>
          </a:xfrm>
          <a:prstGeom prst="rect">
            <a:avLst/>
          </a:prstGeom>
        </p:spPr>
      </p:pic>
      <p:sp>
        <p:nvSpPr>
          <p:cNvPr id="15" name="TextBox 14">
            <a:extLst>
              <a:ext uri="{FF2B5EF4-FFF2-40B4-BE49-F238E27FC236}">
                <a16:creationId xmlns:a16="http://schemas.microsoft.com/office/drawing/2014/main" id="{55568427-FF50-B346-BEB1-3E530BAE3B4B}"/>
              </a:ext>
            </a:extLst>
          </p:cNvPr>
          <p:cNvSpPr txBox="1"/>
          <p:nvPr/>
        </p:nvSpPr>
        <p:spPr>
          <a:xfrm>
            <a:off x="133109" y="6262042"/>
            <a:ext cx="5050079" cy="461665"/>
          </a:xfrm>
          <a:prstGeom prst="rect">
            <a:avLst/>
          </a:prstGeom>
          <a:noFill/>
        </p:spPr>
        <p:txBody>
          <a:bodyPr wrap="square">
            <a:spAutoFit/>
          </a:bodyPr>
          <a:lstStyle/>
          <a:p>
            <a:pPr marL="11113">
              <a:buNone/>
            </a:pPr>
            <a:r>
              <a:rPr lang="en-US" sz="1200" dirty="0">
                <a:solidFill>
                  <a:schemeClr val="bg1">
                    <a:lumMod val="50000"/>
                  </a:schemeClr>
                </a:solidFill>
                <a:latin typeface="+mj-lt"/>
              </a:rPr>
              <a:t>Ann Yuan, Andy </a:t>
            </a:r>
            <a:r>
              <a:rPr lang="en-US" sz="1200" dirty="0" err="1">
                <a:solidFill>
                  <a:schemeClr val="bg1">
                    <a:lumMod val="50000"/>
                  </a:schemeClr>
                </a:solidFill>
                <a:latin typeface="+mj-lt"/>
              </a:rPr>
              <a:t>Coenen</a:t>
            </a:r>
            <a:r>
              <a:rPr lang="en-US" sz="1200" dirty="0">
                <a:solidFill>
                  <a:schemeClr val="bg1">
                    <a:lumMod val="50000"/>
                  </a:schemeClr>
                </a:solidFill>
                <a:latin typeface="+mj-lt"/>
              </a:rPr>
              <a:t>, Emily </a:t>
            </a:r>
            <a:r>
              <a:rPr lang="en-US" sz="1200" dirty="0" err="1">
                <a:solidFill>
                  <a:schemeClr val="bg1">
                    <a:lumMod val="50000"/>
                  </a:schemeClr>
                </a:solidFill>
                <a:latin typeface="+mj-lt"/>
              </a:rPr>
              <a:t>Reif</a:t>
            </a:r>
            <a:r>
              <a:rPr lang="en-US" sz="1200" dirty="0">
                <a:solidFill>
                  <a:schemeClr val="bg1">
                    <a:lumMod val="50000"/>
                  </a:schemeClr>
                </a:solidFill>
                <a:latin typeface="+mj-lt"/>
              </a:rPr>
              <a:t>, and </a:t>
            </a:r>
            <a:r>
              <a:rPr lang="en-US" sz="1200" b="1" u="sng" dirty="0">
                <a:solidFill>
                  <a:schemeClr val="bg1">
                    <a:lumMod val="50000"/>
                  </a:schemeClr>
                </a:solidFill>
                <a:latin typeface="+mj-lt"/>
              </a:rPr>
              <a:t>Daphne Ippolito</a:t>
            </a:r>
            <a:r>
              <a:rPr lang="en-US" sz="1200" dirty="0">
                <a:solidFill>
                  <a:schemeClr val="bg1">
                    <a:lumMod val="50000"/>
                  </a:schemeClr>
                </a:solidFill>
                <a:latin typeface="+mj-lt"/>
              </a:rPr>
              <a:t>. Wordcraft: Story Writing with Large Language Models. IUI 2022.</a:t>
            </a:r>
          </a:p>
        </p:txBody>
      </p:sp>
    </p:spTree>
    <p:extLst>
      <p:ext uri="{BB962C8B-B14F-4D97-AF65-F5344CB8AC3E}">
        <p14:creationId xmlns:p14="http://schemas.microsoft.com/office/powerpoint/2010/main" val="11992557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E711054-D424-CF46-A0D3-BF6EC81E7AD2}"/>
              </a:ext>
            </a:extLst>
          </p:cNvPr>
          <p:cNvSpPr>
            <a:spLocks noGrp="1"/>
          </p:cNvSpPr>
          <p:nvPr>
            <p:ph type="title"/>
          </p:nvPr>
        </p:nvSpPr>
        <p:spPr>
          <a:xfrm>
            <a:off x="839788" y="457200"/>
            <a:ext cx="4113212" cy="1600200"/>
          </a:xfrm>
        </p:spPr>
        <p:txBody>
          <a:bodyPr/>
          <a:lstStyle/>
          <a:p>
            <a:r>
              <a:rPr lang="en-US" sz="3600" dirty="0"/>
              <a:t>Wordcraft Text Editor</a:t>
            </a:r>
            <a:endParaRPr lang="en-US" dirty="0"/>
          </a:p>
        </p:txBody>
      </p:sp>
      <p:sp>
        <p:nvSpPr>
          <p:cNvPr id="12" name="Content Placeholder 11">
            <a:extLst>
              <a:ext uri="{FF2B5EF4-FFF2-40B4-BE49-F238E27FC236}">
                <a16:creationId xmlns:a16="http://schemas.microsoft.com/office/drawing/2014/main" id="{E68A5132-FBBA-174A-9AB4-44B28AD7DF9E}"/>
              </a:ext>
            </a:extLst>
          </p:cNvPr>
          <p:cNvSpPr>
            <a:spLocks noGrp="1"/>
          </p:cNvSpPr>
          <p:nvPr>
            <p:ph idx="1"/>
          </p:nvPr>
        </p:nvSpPr>
        <p:spPr/>
        <p:txBody>
          <a:bodyPr/>
          <a:lstStyle/>
          <a:p>
            <a:endParaRPr lang="en-US"/>
          </a:p>
        </p:txBody>
      </p:sp>
      <p:sp>
        <p:nvSpPr>
          <p:cNvPr id="13" name="Text Placeholder 12">
            <a:extLst>
              <a:ext uri="{FF2B5EF4-FFF2-40B4-BE49-F238E27FC236}">
                <a16:creationId xmlns:a16="http://schemas.microsoft.com/office/drawing/2014/main" id="{3093C40B-9D70-C343-BAA5-2C1E4BE63A2F}"/>
              </a:ext>
            </a:extLst>
          </p:cNvPr>
          <p:cNvSpPr>
            <a:spLocks noGrp="1"/>
          </p:cNvSpPr>
          <p:nvPr>
            <p:ph type="body" sz="half" idx="2"/>
          </p:nvPr>
        </p:nvSpPr>
        <p:spPr>
          <a:xfrm>
            <a:off x="839788" y="2057400"/>
            <a:ext cx="4570412" cy="3811588"/>
          </a:xfrm>
        </p:spPr>
        <p:txBody>
          <a:bodyPr/>
          <a:lstStyle/>
          <a:p>
            <a:pPr marL="342900" indent="-342900">
              <a:buFont typeface="+mj-lt"/>
              <a:buAutoNum type="arabicPeriod"/>
            </a:pPr>
            <a:r>
              <a:rPr lang="en-US" sz="2400" dirty="0"/>
              <a:t>Continuation</a:t>
            </a:r>
          </a:p>
          <a:p>
            <a:pPr marL="342900" indent="-342900">
              <a:buFont typeface="+mj-lt"/>
              <a:buAutoNum type="arabicPeriod"/>
            </a:pPr>
            <a:r>
              <a:rPr lang="en-US" sz="2400" dirty="0"/>
              <a:t>Infilling</a:t>
            </a:r>
          </a:p>
          <a:p>
            <a:pPr marL="342900" indent="-342900">
              <a:buFont typeface="+mj-lt"/>
              <a:buAutoNum type="arabicPeriod"/>
            </a:pPr>
            <a:r>
              <a:rPr lang="en-US" sz="2400" dirty="0"/>
              <a:t>Custom tasks and style transfer</a:t>
            </a:r>
          </a:p>
        </p:txBody>
      </p:sp>
      <p:sp>
        <p:nvSpPr>
          <p:cNvPr id="4" name="Slide Number Placeholder 3">
            <a:extLst>
              <a:ext uri="{FF2B5EF4-FFF2-40B4-BE49-F238E27FC236}">
                <a16:creationId xmlns:a16="http://schemas.microsoft.com/office/drawing/2014/main" id="{8D6DF112-B49B-F343-9C7D-7A9D9558706F}"/>
              </a:ext>
            </a:extLst>
          </p:cNvPr>
          <p:cNvSpPr>
            <a:spLocks noGrp="1"/>
          </p:cNvSpPr>
          <p:nvPr>
            <p:ph type="sldNum" sz="quarter" idx="12"/>
          </p:nvPr>
        </p:nvSpPr>
        <p:spPr/>
        <p:txBody>
          <a:bodyPr/>
          <a:lstStyle/>
          <a:p>
            <a:fld id="{654E4DE7-2D08-6148-917C-4321D781EDEB}" type="slidenum">
              <a:rPr lang="en-US" smtClean="0"/>
              <a:t>25</a:t>
            </a:fld>
            <a:endParaRPr lang="en-US"/>
          </a:p>
        </p:txBody>
      </p:sp>
      <p:pic>
        <p:nvPicPr>
          <p:cNvPr id="8" name="Content Placeholder 5">
            <a:extLst>
              <a:ext uri="{FF2B5EF4-FFF2-40B4-BE49-F238E27FC236}">
                <a16:creationId xmlns:a16="http://schemas.microsoft.com/office/drawing/2014/main" id="{867802CC-91CD-2249-A2D8-EB373AC4D5CE}"/>
              </a:ext>
            </a:extLst>
          </p:cNvPr>
          <p:cNvPicPr>
            <a:picLocks noChangeAspect="1"/>
          </p:cNvPicPr>
          <p:nvPr/>
        </p:nvPicPr>
        <p:blipFill rotWithShape="1">
          <a:blip r:embed="rId3"/>
          <a:srcRect r="50438"/>
          <a:stretch/>
        </p:blipFill>
        <p:spPr>
          <a:xfrm>
            <a:off x="5469037" y="-71801"/>
            <a:ext cx="5883175" cy="6992075"/>
          </a:xfrm>
          <a:prstGeom prst="rect">
            <a:avLst/>
          </a:prstGeom>
        </p:spPr>
      </p:pic>
      <p:sp>
        <p:nvSpPr>
          <p:cNvPr id="9" name="TextBox 8">
            <a:extLst>
              <a:ext uri="{FF2B5EF4-FFF2-40B4-BE49-F238E27FC236}">
                <a16:creationId xmlns:a16="http://schemas.microsoft.com/office/drawing/2014/main" id="{AC5F021A-F595-4E48-9FFB-04518B81176A}"/>
              </a:ext>
            </a:extLst>
          </p:cNvPr>
          <p:cNvSpPr txBox="1"/>
          <p:nvPr/>
        </p:nvSpPr>
        <p:spPr>
          <a:xfrm>
            <a:off x="133109" y="6262042"/>
            <a:ext cx="5050079" cy="461665"/>
          </a:xfrm>
          <a:prstGeom prst="rect">
            <a:avLst/>
          </a:prstGeom>
          <a:noFill/>
        </p:spPr>
        <p:txBody>
          <a:bodyPr wrap="square">
            <a:spAutoFit/>
          </a:bodyPr>
          <a:lstStyle/>
          <a:p>
            <a:pPr marL="11113">
              <a:buNone/>
            </a:pPr>
            <a:r>
              <a:rPr lang="en-US" sz="1200" dirty="0">
                <a:solidFill>
                  <a:schemeClr val="bg1">
                    <a:lumMod val="50000"/>
                  </a:schemeClr>
                </a:solidFill>
                <a:latin typeface="+mj-lt"/>
              </a:rPr>
              <a:t>Ann Yuan, Andy </a:t>
            </a:r>
            <a:r>
              <a:rPr lang="en-US" sz="1200" dirty="0" err="1">
                <a:solidFill>
                  <a:schemeClr val="bg1">
                    <a:lumMod val="50000"/>
                  </a:schemeClr>
                </a:solidFill>
                <a:latin typeface="+mj-lt"/>
              </a:rPr>
              <a:t>Coenen</a:t>
            </a:r>
            <a:r>
              <a:rPr lang="en-US" sz="1200" dirty="0">
                <a:solidFill>
                  <a:schemeClr val="bg1">
                    <a:lumMod val="50000"/>
                  </a:schemeClr>
                </a:solidFill>
                <a:latin typeface="+mj-lt"/>
              </a:rPr>
              <a:t>, Emily </a:t>
            </a:r>
            <a:r>
              <a:rPr lang="en-US" sz="1200" dirty="0" err="1">
                <a:solidFill>
                  <a:schemeClr val="bg1">
                    <a:lumMod val="50000"/>
                  </a:schemeClr>
                </a:solidFill>
                <a:latin typeface="+mj-lt"/>
              </a:rPr>
              <a:t>Reif</a:t>
            </a:r>
            <a:r>
              <a:rPr lang="en-US" sz="1200" dirty="0">
                <a:solidFill>
                  <a:schemeClr val="bg1">
                    <a:lumMod val="50000"/>
                  </a:schemeClr>
                </a:solidFill>
                <a:latin typeface="+mj-lt"/>
              </a:rPr>
              <a:t>, and </a:t>
            </a:r>
            <a:r>
              <a:rPr lang="en-US" sz="1200" b="1" u="sng" dirty="0">
                <a:solidFill>
                  <a:schemeClr val="bg1">
                    <a:lumMod val="50000"/>
                  </a:schemeClr>
                </a:solidFill>
                <a:latin typeface="+mj-lt"/>
              </a:rPr>
              <a:t>Daphne Ippolito</a:t>
            </a:r>
            <a:r>
              <a:rPr lang="en-US" sz="1200" dirty="0">
                <a:solidFill>
                  <a:schemeClr val="bg1">
                    <a:lumMod val="50000"/>
                  </a:schemeClr>
                </a:solidFill>
                <a:latin typeface="+mj-lt"/>
              </a:rPr>
              <a:t>. Wordcraft: Story Writing with Large Language Models. IUI 2022.</a:t>
            </a:r>
          </a:p>
        </p:txBody>
      </p:sp>
    </p:spTree>
    <p:extLst>
      <p:ext uri="{BB962C8B-B14F-4D97-AF65-F5344CB8AC3E}">
        <p14:creationId xmlns:p14="http://schemas.microsoft.com/office/powerpoint/2010/main" val="37181991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E711054-D424-CF46-A0D3-BF6EC81E7AD2}"/>
              </a:ext>
            </a:extLst>
          </p:cNvPr>
          <p:cNvSpPr>
            <a:spLocks noGrp="1"/>
          </p:cNvSpPr>
          <p:nvPr>
            <p:ph type="title"/>
          </p:nvPr>
        </p:nvSpPr>
        <p:spPr>
          <a:xfrm>
            <a:off x="839788" y="457200"/>
            <a:ext cx="4198240" cy="1600200"/>
          </a:xfrm>
        </p:spPr>
        <p:txBody>
          <a:bodyPr/>
          <a:lstStyle/>
          <a:p>
            <a:r>
              <a:rPr lang="en-US" sz="3600" dirty="0"/>
              <a:t>Wordcraft Text Editor</a:t>
            </a:r>
            <a:endParaRPr lang="en-US" dirty="0"/>
          </a:p>
        </p:txBody>
      </p:sp>
      <p:sp>
        <p:nvSpPr>
          <p:cNvPr id="12" name="Content Placeholder 11">
            <a:extLst>
              <a:ext uri="{FF2B5EF4-FFF2-40B4-BE49-F238E27FC236}">
                <a16:creationId xmlns:a16="http://schemas.microsoft.com/office/drawing/2014/main" id="{E68A5132-FBBA-174A-9AB4-44B28AD7DF9E}"/>
              </a:ext>
            </a:extLst>
          </p:cNvPr>
          <p:cNvSpPr>
            <a:spLocks noGrp="1"/>
          </p:cNvSpPr>
          <p:nvPr>
            <p:ph idx="1"/>
          </p:nvPr>
        </p:nvSpPr>
        <p:spPr/>
        <p:txBody>
          <a:bodyPr/>
          <a:lstStyle/>
          <a:p>
            <a:endParaRPr lang="en-US"/>
          </a:p>
        </p:txBody>
      </p:sp>
      <p:sp>
        <p:nvSpPr>
          <p:cNvPr id="13" name="Text Placeholder 12">
            <a:extLst>
              <a:ext uri="{FF2B5EF4-FFF2-40B4-BE49-F238E27FC236}">
                <a16:creationId xmlns:a16="http://schemas.microsoft.com/office/drawing/2014/main" id="{3093C40B-9D70-C343-BAA5-2C1E4BE63A2F}"/>
              </a:ext>
            </a:extLst>
          </p:cNvPr>
          <p:cNvSpPr>
            <a:spLocks noGrp="1"/>
          </p:cNvSpPr>
          <p:nvPr>
            <p:ph type="body" sz="half" idx="2"/>
          </p:nvPr>
        </p:nvSpPr>
        <p:spPr>
          <a:xfrm>
            <a:off x="839788" y="2057400"/>
            <a:ext cx="4814252" cy="3811588"/>
          </a:xfrm>
        </p:spPr>
        <p:txBody>
          <a:bodyPr/>
          <a:lstStyle/>
          <a:p>
            <a:pPr marL="342900" indent="-342900">
              <a:buFont typeface="+mj-lt"/>
              <a:buAutoNum type="arabicPeriod"/>
            </a:pPr>
            <a:r>
              <a:rPr lang="en-US" sz="2400" dirty="0"/>
              <a:t>Continuation</a:t>
            </a:r>
          </a:p>
          <a:p>
            <a:pPr marL="342900" indent="-342900">
              <a:buFont typeface="+mj-lt"/>
              <a:buAutoNum type="arabicPeriod"/>
            </a:pPr>
            <a:r>
              <a:rPr lang="en-US" sz="2400" dirty="0"/>
              <a:t>Infilling</a:t>
            </a:r>
          </a:p>
          <a:p>
            <a:pPr marL="342900" indent="-342900">
              <a:buFont typeface="+mj-lt"/>
              <a:buAutoNum type="arabicPeriod"/>
            </a:pPr>
            <a:r>
              <a:rPr lang="en-US" sz="2400" dirty="0"/>
              <a:t>Custom tasks and style transfer</a:t>
            </a:r>
          </a:p>
          <a:p>
            <a:pPr marL="342900" indent="-342900">
              <a:buFont typeface="+mj-lt"/>
              <a:buAutoNum type="arabicPeriod"/>
            </a:pPr>
            <a:r>
              <a:rPr lang="en-US" sz="2400" dirty="0"/>
              <a:t>Writing suggestions</a:t>
            </a:r>
          </a:p>
        </p:txBody>
      </p:sp>
      <p:sp>
        <p:nvSpPr>
          <p:cNvPr id="4" name="Slide Number Placeholder 3">
            <a:extLst>
              <a:ext uri="{FF2B5EF4-FFF2-40B4-BE49-F238E27FC236}">
                <a16:creationId xmlns:a16="http://schemas.microsoft.com/office/drawing/2014/main" id="{8D6DF112-B49B-F343-9C7D-7A9D9558706F}"/>
              </a:ext>
            </a:extLst>
          </p:cNvPr>
          <p:cNvSpPr>
            <a:spLocks noGrp="1"/>
          </p:cNvSpPr>
          <p:nvPr>
            <p:ph type="sldNum" sz="quarter" idx="12"/>
          </p:nvPr>
        </p:nvSpPr>
        <p:spPr/>
        <p:txBody>
          <a:bodyPr/>
          <a:lstStyle/>
          <a:p>
            <a:fld id="{654E4DE7-2D08-6148-917C-4321D781EDEB}" type="slidenum">
              <a:rPr lang="en-US" smtClean="0"/>
              <a:t>26</a:t>
            </a:fld>
            <a:endParaRPr lang="en-US"/>
          </a:p>
        </p:txBody>
      </p:sp>
      <p:pic>
        <p:nvPicPr>
          <p:cNvPr id="7" name="Content Placeholder 5">
            <a:extLst>
              <a:ext uri="{FF2B5EF4-FFF2-40B4-BE49-F238E27FC236}">
                <a16:creationId xmlns:a16="http://schemas.microsoft.com/office/drawing/2014/main" id="{D3D7FD86-7137-CD42-94F7-8FB6C3C670AE}"/>
              </a:ext>
            </a:extLst>
          </p:cNvPr>
          <p:cNvPicPr>
            <a:picLocks noChangeAspect="1"/>
          </p:cNvPicPr>
          <p:nvPr/>
        </p:nvPicPr>
        <p:blipFill rotWithShape="1">
          <a:blip r:embed="rId2"/>
          <a:srcRect l="49524" r="1"/>
          <a:stretch/>
        </p:blipFill>
        <p:spPr>
          <a:xfrm>
            <a:off x="5508881" y="-71801"/>
            <a:ext cx="5991667" cy="6992075"/>
          </a:xfrm>
          <a:prstGeom prst="rect">
            <a:avLst/>
          </a:prstGeom>
        </p:spPr>
      </p:pic>
      <p:sp>
        <p:nvSpPr>
          <p:cNvPr id="9" name="TextBox 8">
            <a:extLst>
              <a:ext uri="{FF2B5EF4-FFF2-40B4-BE49-F238E27FC236}">
                <a16:creationId xmlns:a16="http://schemas.microsoft.com/office/drawing/2014/main" id="{EE6D4119-CC19-B343-BB1A-AC27859F12B8}"/>
              </a:ext>
            </a:extLst>
          </p:cNvPr>
          <p:cNvSpPr txBox="1"/>
          <p:nvPr/>
        </p:nvSpPr>
        <p:spPr>
          <a:xfrm>
            <a:off x="133109" y="6262042"/>
            <a:ext cx="5050079" cy="461665"/>
          </a:xfrm>
          <a:prstGeom prst="rect">
            <a:avLst/>
          </a:prstGeom>
          <a:noFill/>
        </p:spPr>
        <p:txBody>
          <a:bodyPr wrap="square">
            <a:spAutoFit/>
          </a:bodyPr>
          <a:lstStyle/>
          <a:p>
            <a:pPr marL="11113">
              <a:buNone/>
            </a:pPr>
            <a:r>
              <a:rPr lang="en-US" sz="1200" dirty="0">
                <a:solidFill>
                  <a:schemeClr val="bg1">
                    <a:lumMod val="50000"/>
                  </a:schemeClr>
                </a:solidFill>
                <a:latin typeface="+mj-lt"/>
              </a:rPr>
              <a:t>Ann Yuan, Andy </a:t>
            </a:r>
            <a:r>
              <a:rPr lang="en-US" sz="1200" dirty="0" err="1">
                <a:solidFill>
                  <a:schemeClr val="bg1">
                    <a:lumMod val="50000"/>
                  </a:schemeClr>
                </a:solidFill>
                <a:latin typeface="+mj-lt"/>
              </a:rPr>
              <a:t>Coenen</a:t>
            </a:r>
            <a:r>
              <a:rPr lang="en-US" sz="1200" dirty="0">
                <a:solidFill>
                  <a:schemeClr val="bg1">
                    <a:lumMod val="50000"/>
                  </a:schemeClr>
                </a:solidFill>
                <a:latin typeface="+mj-lt"/>
              </a:rPr>
              <a:t>, Emily </a:t>
            </a:r>
            <a:r>
              <a:rPr lang="en-US" sz="1200" dirty="0" err="1">
                <a:solidFill>
                  <a:schemeClr val="bg1">
                    <a:lumMod val="50000"/>
                  </a:schemeClr>
                </a:solidFill>
                <a:latin typeface="+mj-lt"/>
              </a:rPr>
              <a:t>Reif</a:t>
            </a:r>
            <a:r>
              <a:rPr lang="en-US" sz="1200" dirty="0">
                <a:solidFill>
                  <a:schemeClr val="bg1">
                    <a:lumMod val="50000"/>
                  </a:schemeClr>
                </a:solidFill>
                <a:latin typeface="+mj-lt"/>
              </a:rPr>
              <a:t>, and </a:t>
            </a:r>
            <a:r>
              <a:rPr lang="en-US" sz="1200" b="1" u="sng" dirty="0">
                <a:solidFill>
                  <a:schemeClr val="bg1">
                    <a:lumMod val="50000"/>
                  </a:schemeClr>
                </a:solidFill>
                <a:latin typeface="+mj-lt"/>
              </a:rPr>
              <a:t>Daphne Ippolito</a:t>
            </a:r>
            <a:r>
              <a:rPr lang="en-US" sz="1200" dirty="0">
                <a:solidFill>
                  <a:schemeClr val="bg1">
                    <a:lumMod val="50000"/>
                  </a:schemeClr>
                </a:solidFill>
                <a:latin typeface="+mj-lt"/>
              </a:rPr>
              <a:t>. Wordcraft: Story Writing with Large Language Models. IUI 2022.</a:t>
            </a:r>
          </a:p>
        </p:txBody>
      </p:sp>
    </p:spTree>
    <p:extLst>
      <p:ext uri="{BB962C8B-B14F-4D97-AF65-F5344CB8AC3E}">
        <p14:creationId xmlns:p14="http://schemas.microsoft.com/office/powerpoint/2010/main" val="8306185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6DF112-B49B-F343-9C7D-7A9D9558706F}"/>
              </a:ext>
            </a:extLst>
          </p:cNvPr>
          <p:cNvSpPr>
            <a:spLocks noGrp="1"/>
          </p:cNvSpPr>
          <p:nvPr>
            <p:ph type="sldNum" sz="quarter" idx="12"/>
          </p:nvPr>
        </p:nvSpPr>
        <p:spPr/>
        <p:txBody>
          <a:bodyPr/>
          <a:lstStyle/>
          <a:p>
            <a:fld id="{654E4DE7-2D08-6148-917C-4321D781EDEB}" type="slidenum">
              <a:rPr lang="en-US" smtClean="0"/>
              <a:t>27</a:t>
            </a:fld>
            <a:endParaRPr lang="en-US"/>
          </a:p>
        </p:txBody>
      </p:sp>
      <p:sp>
        <p:nvSpPr>
          <p:cNvPr id="8" name="TextBox 7">
            <a:extLst>
              <a:ext uri="{FF2B5EF4-FFF2-40B4-BE49-F238E27FC236}">
                <a16:creationId xmlns:a16="http://schemas.microsoft.com/office/drawing/2014/main" id="{2EB13782-FE84-8742-AED4-AF6277AD82E0}"/>
              </a:ext>
            </a:extLst>
          </p:cNvPr>
          <p:cNvSpPr txBox="1"/>
          <p:nvPr/>
        </p:nvSpPr>
        <p:spPr>
          <a:xfrm>
            <a:off x="133109" y="6262042"/>
            <a:ext cx="5050079" cy="461665"/>
          </a:xfrm>
          <a:prstGeom prst="rect">
            <a:avLst/>
          </a:prstGeom>
          <a:noFill/>
        </p:spPr>
        <p:txBody>
          <a:bodyPr wrap="square">
            <a:spAutoFit/>
          </a:bodyPr>
          <a:lstStyle/>
          <a:p>
            <a:pPr marL="11113">
              <a:buNone/>
            </a:pPr>
            <a:r>
              <a:rPr lang="en-US" sz="1200" dirty="0">
                <a:solidFill>
                  <a:schemeClr val="bg1">
                    <a:lumMod val="50000"/>
                  </a:schemeClr>
                </a:solidFill>
                <a:latin typeface="+mj-lt"/>
              </a:rPr>
              <a:t>Ann Yuan, Andy </a:t>
            </a:r>
            <a:r>
              <a:rPr lang="en-US" sz="1200" dirty="0" err="1">
                <a:solidFill>
                  <a:schemeClr val="bg1">
                    <a:lumMod val="50000"/>
                  </a:schemeClr>
                </a:solidFill>
                <a:latin typeface="+mj-lt"/>
              </a:rPr>
              <a:t>Coenen</a:t>
            </a:r>
            <a:r>
              <a:rPr lang="en-US" sz="1200" dirty="0">
                <a:solidFill>
                  <a:schemeClr val="bg1">
                    <a:lumMod val="50000"/>
                  </a:schemeClr>
                </a:solidFill>
                <a:latin typeface="+mj-lt"/>
              </a:rPr>
              <a:t>, Emily </a:t>
            </a:r>
            <a:r>
              <a:rPr lang="en-US" sz="1200" dirty="0" err="1">
                <a:solidFill>
                  <a:schemeClr val="bg1">
                    <a:lumMod val="50000"/>
                  </a:schemeClr>
                </a:solidFill>
                <a:latin typeface="+mj-lt"/>
              </a:rPr>
              <a:t>Reif</a:t>
            </a:r>
            <a:r>
              <a:rPr lang="en-US" sz="1200" dirty="0">
                <a:solidFill>
                  <a:schemeClr val="bg1">
                    <a:lumMod val="50000"/>
                  </a:schemeClr>
                </a:solidFill>
                <a:latin typeface="+mj-lt"/>
              </a:rPr>
              <a:t>, and </a:t>
            </a:r>
            <a:r>
              <a:rPr lang="en-US" sz="1200" b="1" u="sng" dirty="0">
                <a:solidFill>
                  <a:schemeClr val="bg1">
                    <a:lumMod val="50000"/>
                  </a:schemeClr>
                </a:solidFill>
                <a:latin typeface="+mj-lt"/>
              </a:rPr>
              <a:t>Daphne Ippolito</a:t>
            </a:r>
            <a:r>
              <a:rPr lang="en-US" sz="1200" dirty="0">
                <a:solidFill>
                  <a:schemeClr val="bg1">
                    <a:lumMod val="50000"/>
                  </a:schemeClr>
                </a:solidFill>
                <a:latin typeface="+mj-lt"/>
              </a:rPr>
              <a:t>. Wordcraft: Story Writing with Large Language Models. IUI 2022.</a:t>
            </a:r>
          </a:p>
        </p:txBody>
      </p:sp>
      <p:pic>
        <p:nvPicPr>
          <p:cNvPr id="20" name="Content Placeholder 19" descr="Text, application&#10;&#10;Description automatically generated">
            <a:extLst>
              <a:ext uri="{FF2B5EF4-FFF2-40B4-BE49-F238E27FC236}">
                <a16:creationId xmlns:a16="http://schemas.microsoft.com/office/drawing/2014/main" id="{54B614D6-571F-2F4C-890F-B4E1EA11E650}"/>
              </a:ext>
            </a:extLst>
          </p:cNvPr>
          <p:cNvPicPr>
            <a:picLocks noGrp="1" noChangeAspect="1"/>
          </p:cNvPicPr>
          <p:nvPr>
            <p:ph idx="1"/>
          </p:nvPr>
        </p:nvPicPr>
        <p:blipFill>
          <a:blip r:embed="rId2"/>
          <a:stretch>
            <a:fillRect/>
          </a:stretch>
        </p:blipFill>
        <p:spPr>
          <a:xfrm>
            <a:off x="5031987" y="-1"/>
            <a:ext cx="3135394" cy="6833195"/>
          </a:xfrm>
          <a:ln w="22225">
            <a:solidFill>
              <a:schemeClr val="bg2">
                <a:lumMod val="75000"/>
              </a:schemeClr>
            </a:solidFill>
          </a:ln>
        </p:spPr>
      </p:pic>
      <p:sp>
        <p:nvSpPr>
          <p:cNvPr id="3" name="Title 2">
            <a:extLst>
              <a:ext uri="{FF2B5EF4-FFF2-40B4-BE49-F238E27FC236}">
                <a16:creationId xmlns:a16="http://schemas.microsoft.com/office/drawing/2014/main" id="{6AA4B536-70A3-124E-87B8-A74C931F6E25}"/>
              </a:ext>
            </a:extLst>
          </p:cNvPr>
          <p:cNvSpPr>
            <a:spLocks noGrp="1"/>
          </p:cNvSpPr>
          <p:nvPr>
            <p:ph type="title"/>
          </p:nvPr>
        </p:nvSpPr>
        <p:spPr/>
        <p:txBody>
          <a:bodyPr/>
          <a:lstStyle/>
          <a:p>
            <a:r>
              <a:rPr lang="en-US" dirty="0"/>
              <a:t>Chatbot interface</a:t>
            </a:r>
          </a:p>
        </p:txBody>
      </p:sp>
      <p:sp>
        <p:nvSpPr>
          <p:cNvPr id="6" name="Text Placeholder 5">
            <a:extLst>
              <a:ext uri="{FF2B5EF4-FFF2-40B4-BE49-F238E27FC236}">
                <a16:creationId xmlns:a16="http://schemas.microsoft.com/office/drawing/2014/main" id="{0A62DFF6-EE42-DC49-9712-34182C68D9EA}"/>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2864010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C741F-4D4E-E340-B06E-EE4FD5733FC6}"/>
              </a:ext>
            </a:extLst>
          </p:cNvPr>
          <p:cNvSpPr>
            <a:spLocks noGrp="1"/>
          </p:cNvSpPr>
          <p:nvPr>
            <p:ph type="title"/>
          </p:nvPr>
        </p:nvSpPr>
        <p:spPr/>
        <p:txBody>
          <a:bodyPr/>
          <a:lstStyle/>
          <a:p>
            <a:r>
              <a:rPr lang="en-US" dirty="0"/>
              <a:t>Controls in Wordcraft</a:t>
            </a:r>
          </a:p>
        </p:txBody>
      </p:sp>
      <p:sp>
        <p:nvSpPr>
          <p:cNvPr id="3" name="Content Placeholder 2">
            <a:extLst>
              <a:ext uri="{FF2B5EF4-FFF2-40B4-BE49-F238E27FC236}">
                <a16:creationId xmlns:a16="http://schemas.microsoft.com/office/drawing/2014/main" id="{944BBDD5-1CF4-744B-B612-2560BBDECEC4}"/>
              </a:ext>
            </a:extLst>
          </p:cNvPr>
          <p:cNvSpPr>
            <a:spLocks noGrp="1"/>
          </p:cNvSpPr>
          <p:nvPr>
            <p:ph idx="1"/>
          </p:nvPr>
        </p:nvSpPr>
        <p:spPr>
          <a:xfrm>
            <a:off x="838199" y="1825625"/>
            <a:ext cx="10931013" cy="4351338"/>
          </a:xfrm>
        </p:spPr>
        <p:txBody>
          <a:bodyPr>
            <a:normAutofit fontScale="77500" lnSpcReduction="20000"/>
          </a:bodyPr>
          <a:lstStyle/>
          <a:p>
            <a:pPr>
              <a:lnSpc>
                <a:spcPct val="120000"/>
              </a:lnSpc>
              <a:spcBef>
                <a:spcPts val="500"/>
              </a:spcBef>
            </a:pPr>
            <a:r>
              <a:rPr lang="en-US" b="1" dirty="0"/>
              <a:t>Story seeds</a:t>
            </a:r>
            <a:r>
              <a:rPr lang="en-US" dirty="0"/>
              <a:t>: When the editor is empty, the system proposes story ideas according to a user-specified prompt</a:t>
            </a:r>
          </a:p>
          <a:p>
            <a:pPr>
              <a:lnSpc>
                <a:spcPct val="120000"/>
              </a:lnSpc>
              <a:spcBef>
                <a:spcPts val="500"/>
              </a:spcBef>
            </a:pPr>
            <a:r>
              <a:rPr lang="en-US" b="1" dirty="0"/>
              <a:t>Continuation</a:t>
            </a:r>
            <a:r>
              <a:rPr lang="en-US" dirty="0"/>
              <a:t>: The system proposes a continuation to the text to the left of the user's cursor.</a:t>
            </a:r>
          </a:p>
          <a:p>
            <a:pPr>
              <a:lnSpc>
                <a:spcPct val="120000"/>
              </a:lnSpc>
              <a:spcBef>
                <a:spcPts val="500"/>
              </a:spcBef>
            </a:pPr>
            <a:r>
              <a:rPr lang="en-US" b="1" dirty="0"/>
              <a:t>Elaborate selection</a:t>
            </a:r>
            <a:r>
              <a:rPr lang="en-US" dirty="0"/>
              <a:t>: The text the user has selected is expanded upon. </a:t>
            </a:r>
          </a:p>
          <a:p>
            <a:pPr>
              <a:lnSpc>
                <a:spcPct val="120000"/>
              </a:lnSpc>
              <a:spcBef>
                <a:spcPts val="500"/>
              </a:spcBef>
            </a:pPr>
            <a:r>
              <a:rPr lang="en-US" b="1" dirty="0"/>
              <a:t>Generate text from a custom prompt</a:t>
            </a:r>
            <a:r>
              <a:rPr lang="en-US" dirty="0"/>
              <a:t>: The user can type in a prompt, for example “tell me what the cat does next” and get suggestions.</a:t>
            </a:r>
          </a:p>
          <a:p>
            <a:pPr>
              <a:lnSpc>
                <a:spcPct val="120000"/>
              </a:lnSpc>
              <a:spcBef>
                <a:spcPts val="500"/>
              </a:spcBef>
            </a:pPr>
            <a:r>
              <a:rPr lang="en-US" b="1" dirty="0"/>
              <a:t>Fill in the blank</a:t>
            </a:r>
            <a:r>
              <a:rPr lang="en-US" dirty="0"/>
              <a:t>: The user sees alternatives for the text they have selected.</a:t>
            </a:r>
          </a:p>
          <a:p>
            <a:pPr>
              <a:lnSpc>
                <a:spcPct val="120000"/>
              </a:lnSpc>
              <a:spcBef>
                <a:spcPts val="500"/>
              </a:spcBef>
            </a:pPr>
            <a:r>
              <a:rPr lang="en-US" b="1" dirty="0"/>
              <a:t>Rewrite selection</a:t>
            </a:r>
            <a:r>
              <a:rPr lang="en-US" dirty="0"/>
              <a:t>: The user can ask Wordcraft to rewrite their selected text according to some property. For example, "to be </a:t>
            </a:r>
            <a:r>
              <a:rPr lang="en-US" dirty="0" err="1"/>
              <a:t>Shakepearean</a:t>
            </a:r>
            <a:r>
              <a:rPr lang="en-US" dirty="0"/>
              <a:t>" or "to include a metaphor.”</a:t>
            </a:r>
          </a:p>
          <a:p>
            <a:pPr>
              <a:lnSpc>
                <a:spcPct val="120000"/>
              </a:lnSpc>
              <a:spcBef>
                <a:spcPts val="500"/>
              </a:spcBef>
            </a:pPr>
            <a:endParaRPr lang="en-US" dirty="0"/>
          </a:p>
        </p:txBody>
      </p:sp>
      <p:sp>
        <p:nvSpPr>
          <p:cNvPr id="4" name="Slide Number Placeholder 3">
            <a:extLst>
              <a:ext uri="{FF2B5EF4-FFF2-40B4-BE49-F238E27FC236}">
                <a16:creationId xmlns:a16="http://schemas.microsoft.com/office/drawing/2014/main" id="{965444E4-3B20-0E44-8C59-D85857E73990}"/>
              </a:ext>
            </a:extLst>
          </p:cNvPr>
          <p:cNvSpPr>
            <a:spLocks noGrp="1"/>
          </p:cNvSpPr>
          <p:nvPr>
            <p:ph type="sldNum" sz="quarter" idx="12"/>
          </p:nvPr>
        </p:nvSpPr>
        <p:spPr/>
        <p:txBody>
          <a:bodyPr/>
          <a:lstStyle/>
          <a:p>
            <a:fld id="{654E4DE7-2D08-6148-917C-4321D781EDEB}" type="slidenum">
              <a:rPr lang="en-US" smtClean="0"/>
              <a:t>28</a:t>
            </a:fld>
            <a:endParaRPr lang="en-US"/>
          </a:p>
        </p:txBody>
      </p:sp>
    </p:spTree>
    <p:extLst>
      <p:ext uri="{BB962C8B-B14F-4D97-AF65-F5344CB8AC3E}">
        <p14:creationId xmlns:p14="http://schemas.microsoft.com/office/powerpoint/2010/main" val="47869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C741F-4D4E-E340-B06E-EE4FD5733FC6}"/>
              </a:ext>
            </a:extLst>
          </p:cNvPr>
          <p:cNvSpPr>
            <a:spLocks noGrp="1"/>
          </p:cNvSpPr>
          <p:nvPr>
            <p:ph type="title"/>
          </p:nvPr>
        </p:nvSpPr>
        <p:spPr>
          <a:xfrm>
            <a:off x="838200" y="365125"/>
            <a:ext cx="10931012" cy="1325563"/>
          </a:xfrm>
        </p:spPr>
        <p:txBody>
          <a:bodyPr/>
          <a:lstStyle/>
          <a:p>
            <a:r>
              <a:rPr lang="en-US" dirty="0"/>
              <a:t>Controls in Wordcraft</a:t>
            </a:r>
            <a:endParaRPr lang="en-US" dirty="0">
              <a:solidFill>
                <a:srgbClr val="00B050"/>
              </a:solidFill>
            </a:endParaRPr>
          </a:p>
        </p:txBody>
      </p:sp>
      <p:sp>
        <p:nvSpPr>
          <p:cNvPr id="3" name="Content Placeholder 2">
            <a:extLst>
              <a:ext uri="{FF2B5EF4-FFF2-40B4-BE49-F238E27FC236}">
                <a16:creationId xmlns:a16="http://schemas.microsoft.com/office/drawing/2014/main" id="{944BBDD5-1CF4-744B-B612-2560BBDECEC4}"/>
              </a:ext>
            </a:extLst>
          </p:cNvPr>
          <p:cNvSpPr>
            <a:spLocks noGrp="1"/>
          </p:cNvSpPr>
          <p:nvPr>
            <p:ph idx="1"/>
          </p:nvPr>
        </p:nvSpPr>
        <p:spPr>
          <a:xfrm>
            <a:off x="838199" y="1825625"/>
            <a:ext cx="10931013" cy="4351338"/>
          </a:xfrm>
        </p:spPr>
        <p:txBody>
          <a:bodyPr>
            <a:normAutofit fontScale="77500" lnSpcReduction="20000"/>
          </a:bodyPr>
          <a:lstStyle/>
          <a:p>
            <a:pPr>
              <a:lnSpc>
                <a:spcPct val="120000"/>
              </a:lnSpc>
              <a:spcBef>
                <a:spcPts val="500"/>
              </a:spcBef>
            </a:pPr>
            <a:r>
              <a:rPr lang="en-US" b="1" dirty="0"/>
              <a:t>Story seeds</a:t>
            </a:r>
            <a:r>
              <a:rPr lang="en-US" dirty="0"/>
              <a:t>: When the editor is empty, the system proposes story ideas according to a user-specified prompt</a:t>
            </a:r>
          </a:p>
          <a:p>
            <a:pPr>
              <a:lnSpc>
                <a:spcPct val="120000"/>
              </a:lnSpc>
              <a:spcBef>
                <a:spcPts val="500"/>
              </a:spcBef>
            </a:pPr>
            <a:r>
              <a:rPr lang="en-US" b="1" dirty="0"/>
              <a:t>Continuation</a:t>
            </a:r>
            <a:r>
              <a:rPr lang="en-US" dirty="0"/>
              <a:t>: The system proposes a continuation to the text to the left of the user's cursor.</a:t>
            </a:r>
          </a:p>
          <a:p>
            <a:pPr>
              <a:lnSpc>
                <a:spcPct val="120000"/>
              </a:lnSpc>
              <a:spcBef>
                <a:spcPts val="500"/>
              </a:spcBef>
            </a:pPr>
            <a:r>
              <a:rPr lang="en-US" b="1" dirty="0"/>
              <a:t>Elaborate selection</a:t>
            </a:r>
            <a:r>
              <a:rPr lang="en-US" dirty="0"/>
              <a:t>: The text the user has selected is expanded upon. </a:t>
            </a:r>
          </a:p>
          <a:p>
            <a:pPr>
              <a:lnSpc>
                <a:spcPct val="120000"/>
              </a:lnSpc>
              <a:spcBef>
                <a:spcPts val="500"/>
              </a:spcBef>
            </a:pPr>
            <a:r>
              <a:rPr lang="en-US" b="1" dirty="0"/>
              <a:t>Generate text from a custom prompt</a:t>
            </a:r>
            <a:r>
              <a:rPr lang="en-US" dirty="0"/>
              <a:t>: The user can type in a prompt, for example “tell me what the cat does next” and get suggestions.</a:t>
            </a:r>
          </a:p>
          <a:p>
            <a:pPr>
              <a:lnSpc>
                <a:spcPct val="120000"/>
              </a:lnSpc>
              <a:spcBef>
                <a:spcPts val="500"/>
              </a:spcBef>
            </a:pPr>
            <a:r>
              <a:rPr lang="en-US" b="1" dirty="0"/>
              <a:t>Fill in the blank</a:t>
            </a:r>
            <a:r>
              <a:rPr lang="en-US" dirty="0"/>
              <a:t>: The user sees alternatives for the text they have selected.</a:t>
            </a:r>
          </a:p>
          <a:p>
            <a:pPr>
              <a:lnSpc>
                <a:spcPct val="120000"/>
              </a:lnSpc>
              <a:spcBef>
                <a:spcPts val="500"/>
              </a:spcBef>
            </a:pPr>
            <a:r>
              <a:rPr lang="en-US" b="1" dirty="0"/>
              <a:t>Rewrite selection</a:t>
            </a:r>
            <a:r>
              <a:rPr lang="en-US" dirty="0"/>
              <a:t>: The user can ask Wordcraft to rewrite their selected text according to some property. For example, "to be </a:t>
            </a:r>
            <a:r>
              <a:rPr lang="en-US" dirty="0" err="1"/>
              <a:t>Shakepearean</a:t>
            </a:r>
            <a:r>
              <a:rPr lang="en-US" dirty="0"/>
              <a:t>" or "to include a metaphor.”</a:t>
            </a:r>
          </a:p>
          <a:p>
            <a:pPr>
              <a:lnSpc>
                <a:spcPct val="120000"/>
              </a:lnSpc>
              <a:spcBef>
                <a:spcPts val="500"/>
              </a:spcBef>
            </a:pPr>
            <a:endParaRPr lang="en-US" dirty="0"/>
          </a:p>
        </p:txBody>
      </p:sp>
      <p:sp>
        <p:nvSpPr>
          <p:cNvPr id="4" name="Slide Number Placeholder 3">
            <a:extLst>
              <a:ext uri="{FF2B5EF4-FFF2-40B4-BE49-F238E27FC236}">
                <a16:creationId xmlns:a16="http://schemas.microsoft.com/office/drawing/2014/main" id="{965444E4-3B20-0E44-8C59-D85857E73990}"/>
              </a:ext>
            </a:extLst>
          </p:cNvPr>
          <p:cNvSpPr>
            <a:spLocks noGrp="1"/>
          </p:cNvSpPr>
          <p:nvPr>
            <p:ph type="sldNum" sz="quarter" idx="12"/>
          </p:nvPr>
        </p:nvSpPr>
        <p:spPr/>
        <p:txBody>
          <a:bodyPr/>
          <a:lstStyle/>
          <a:p>
            <a:fld id="{654E4DE7-2D08-6148-917C-4321D781EDEB}" type="slidenum">
              <a:rPr lang="en-US" smtClean="0"/>
              <a:t>29</a:t>
            </a:fld>
            <a:endParaRPr lang="en-US"/>
          </a:p>
        </p:txBody>
      </p:sp>
      <p:sp>
        <p:nvSpPr>
          <p:cNvPr id="6" name="TextBox 5">
            <a:extLst>
              <a:ext uri="{FF2B5EF4-FFF2-40B4-BE49-F238E27FC236}">
                <a16:creationId xmlns:a16="http://schemas.microsoft.com/office/drawing/2014/main" id="{3C42857F-98A8-0F4E-929F-FAB38D85868B}"/>
              </a:ext>
            </a:extLst>
          </p:cNvPr>
          <p:cNvSpPr txBox="1"/>
          <p:nvPr/>
        </p:nvSpPr>
        <p:spPr>
          <a:xfrm>
            <a:off x="909638" y="5592188"/>
            <a:ext cx="9910762" cy="584775"/>
          </a:xfrm>
          <a:prstGeom prst="rect">
            <a:avLst/>
          </a:prstGeom>
          <a:noFill/>
        </p:spPr>
        <p:txBody>
          <a:bodyPr wrap="square">
            <a:spAutoFit/>
          </a:bodyPr>
          <a:lstStyle/>
          <a:p>
            <a:r>
              <a:rPr lang="en-US" sz="3200" dirty="0">
                <a:solidFill>
                  <a:srgbClr val="00B050"/>
                </a:solidFill>
              </a:rPr>
              <a:t>All controls use </a:t>
            </a:r>
            <a:r>
              <a:rPr lang="en-US" sz="3200" dirty="0" err="1">
                <a:solidFill>
                  <a:srgbClr val="00B050"/>
                </a:solidFill>
              </a:rPr>
              <a:t>LaMDA</a:t>
            </a:r>
            <a:r>
              <a:rPr lang="en-US" sz="3200" dirty="0">
                <a:solidFill>
                  <a:srgbClr val="00B050"/>
                </a:solidFill>
              </a:rPr>
              <a:t> as the underlying language model.</a:t>
            </a:r>
            <a:endParaRPr lang="en-US" sz="3200" dirty="0"/>
          </a:p>
        </p:txBody>
      </p:sp>
    </p:spTree>
    <p:extLst>
      <p:ext uri="{BB962C8B-B14F-4D97-AF65-F5344CB8AC3E}">
        <p14:creationId xmlns:p14="http://schemas.microsoft.com/office/powerpoint/2010/main" val="283055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0FC82D-8AC0-9C45-9E78-CCB2E86DDBF7}"/>
              </a:ext>
            </a:extLst>
          </p:cNvPr>
          <p:cNvSpPr>
            <a:spLocks noGrp="1"/>
          </p:cNvSpPr>
          <p:nvPr>
            <p:ph type="title"/>
          </p:nvPr>
        </p:nvSpPr>
        <p:spPr/>
        <p:txBody>
          <a:bodyPr>
            <a:normAutofit/>
          </a:bodyPr>
          <a:lstStyle/>
          <a:p>
            <a:r>
              <a:rPr lang="en-US" sz="3600" dirty="0"/>
              <a:t>Thesis: Understanding the Limitations of Using Large Language Models for </a:t>
            </a:r>
            <a:r>
              <a:rPr lang="en-US" sz="3600" b="1" dirty="0">
                <a:highlight>
                  <a:srgbClr val="FFFF00"/>
                </a:highlight>
              </a:rPr>
              <a:t>Text Generation</a:t>
            </a:r>
          </a:p>
        </p:txBody>
      </p:sp>
      <p:sp>
        <p:nvSpPr>
          <p:cNvPr id="4" name="Slide Number Placeholder 3">
            <a:extLst>
              <a:ext uri="{FF2B5EF4-FFF2-40B4-BE49-F238E27FC236}">
                <a16:creationId xmlns:a16="http://schemas.microsoft.com/office/drawing/2014/main" id="{CF75B6F3-557F-5243-99AB-31DC2399F536}"/>
              </a:ext>
            </a:extLst>
          </p:cNvPr>
          <p:cNvSpPr>
            <a:spLocks noGrp="1"/>
          </p:cNvSpPr>
          <p:nvPr>
            <p:ph type="sldNum" sz="quarter" idx="12"/>
          </p:nvPr>
        </p:nvSpPr>
        <p:spPr/>
        <p:txBody>
          <a:bodyPr/>
          <a:lstStyle/>
          <a:p>
            <a:fld id="{654E4DE7-2D08-6148-917C-4321D781EDEB}" type="slidenum">
              <a:rPr lang="en-US" smtClean="0"/>
              <a:t>3</a:t>
            </a:fld>
            <a:endParaRPr lang="en-US"/>
          </a:p>
        </p:txBody>
      </p:sp>
      <p:sp>
        <p:nvSpPr>
          <p:cNvPr id="6" name="Content Placeholder 5">
            <a:extLst>
              <a:ext uri="{FF2B5EF4-FFF2-40B4-BE49-F238E27FC236}">
                <a16:creationId xmlns:a16="http://schemas.microsoft.com/office/drawing/2014/main" id="{3D27AB47-E4EE-4E40-AF40-572379F65509}"/>
              </a:ext>
            </a:extLst>
          </p:cNvPr>
          <p:cNvSpPr>
            <a:spLocks noGrp="1"/>
          </p:cNvSpPr>
          <p:nvPr>
            <p:ph idx="1"/>
          </p:nvPr>
        </p:nvSpPr>
        <p:spPr/>
        <p:txBody>
          <a:bodyPr/>
          <a:lstStyle/>
          <a:p>
            <a:pPr marL="0" indent="0">
              <a:buNone/>
            </a:pPr>
            <a:r>
              <a:rPr lang="en-US" dirty="0"/>
              <a:t>Text generation encompasses tasks that involve generating word sequences in a natural language, like English.</a:t>
            </a:r>
          </a:p>
          <a:p>
            <a:pPr marL="0" indent="0">
              <a:buNone/>
            </a:pPr>
            <a:endParaRPr lang="en-US" dirty="0"/>
          </a:p>
          <a:p>
            <a:pPr marL="0" indent="0">
              <a:buNone/>
            </a:pPr>
            <a:r>
              <a:rPr lang="en-US" dirty="0"/>
              <a:t>Most often we care about </a:t>
            </a:r>
            <a:r>
              <a:rPr lang="en-US" i="1" dirty="0"/>
              <a:t>conditioned </a:t>
            </a:r>
            <a:r>
              <a:rPr lang="en-US" dirty="0"/>
              <a:t>text generation: given some input and a goal, generate a word sequence that achieves the goal.</a:t>
            </a:r>
          </a:p>
          <a:p>
            <a:pPr marL="0" indent="0">
              <a:buNone/>
            </a:pPr>
            <a:endParaRPr lang="en-US" dirty="0"/>
          </a:p>
          <a:p>
            <a:pPr marL="0" indent="0">
              <a:buNone/>
            </a:pPr>
            <a:r>
              <a:rPr lang="en-US" dirty="0"/>
              <a:t>NLG = natural language generation</a:t>
            </a:r>
          </a:p>
        </p:txBody>
      </p:sp>
    </p:spTree>
    <p:extLst>
      <p:ext uri="{BB962C8B-B14F-4D97-AF65-F5344CB8AC3E}">
        <p14:creationId xmlns:p14="http://schemas.microsoft.com/office/powerpoint/2010/main" val="23795879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7063D1-A977-3846-92C5-5E47E1DC1731}"/>
              </a:ext>
            </a:extLst>
          </p:cNvPr>
          <p:cNvSpPr>
            <a:spLocks noGrp="1"/>
          </p:cNvSpPr>
          <p:nvPr>
            <p:ph type="title"/>
          </p:nvPr>
        </p:nvSpPr>
        <p:spPr/>
        <p:txBody>
          <a:bodyPr/>
          <a:lstStyle/>
          <a:p>
            <a:r>
              <a:rPr lang="en-US" dirty="0"/>
              <a:t>Wordcraft User Study: Novice Writers</a:t>
            </a:r>
          </a:p>
        </p:txBody>
      </p:sp>
      <p:sp>
        <p:nvSpPr>
          <p:cNvPr id="6" name="Content Placeholder 5">
            <a:extLst>
              <a:ext uri="{FF2B5EF4-FFF2-40B4-BE49-F238E27FC236}">
                <a16:creationId xmlns:a16="http://schemas.microsoft.com/office/drawing/2014/main" id="{CEF37B00-2654-8D4A-A8F1-F2B666CAC722}"/>
              </a:ext>
            </a:extLst>
          </p:cNvPr>
          <p:cNvSpPr>
            <a:spLocks noGrp="1"/>
          </p:cNvSpPr>
          <p:nvPr>
            <p:ph idx="1"/>
          </p:nvPr>
        </p:nvSpPr>
        <p:spPr>
          <a:xfrm>
            <a:off x="838200" y="1825625"/>
            <a:ext cx="10515600" cy="4667250"/>
          </a:xfrm>
        </p:spPr>
        <p:txBody>
          <a:bodyPr>
            <a:normAutofit fontScale="85000" lnSpcReduction="20000"/>
          </a:bodyPr>
          <a:lstStyle/>
          <a:p>
            <a:pPr>
              <a:lnSpc>
                <a:spcPct val="100000"/>
              </a:lnSpc>
            </a:pPr>
            <a:r>
              <a:rPr lang="en-US" b="1" dirty="0"/>
              <a:t>Participants</a:t>
            </a:r>
            <a:r>
              <a:rPr lang="en-US" dirty="0"/>
              <a:t>: 25 novice writers recruited from a mailing list for creative writing</a:t>
            </a:r>
          </a:p>
          <a:p>
            <a:pPr>
              <a:lnSpc>
                <a:spcPct val="100000"/>
              </a:lnSpc>
            </a:pPr>
            <a:r>
              <a:rPr lang="en-US" b="1" dirty="0"/>
              <a:t>Goal</a:t>
            </a:r>
            <a:r>
              <a:rPr lang="en-US" dirty="0"/>
              <a:t>: Understand whether users preferred the full Wordcraft controls to:</a:t>
            </a:r>
          </a:p>
          <a:p>
            <a:pPr marL="914400" lvl="1" indent="-457200">
              <a:lnSpc>
                <a:spcPct val="100000"/>
              </a:lnSpc>
              <a:buFont typeface="+mj-lt"/>
              <a:buAutoNum type="alphaLcParenR"/>
            </a:pPr>
            <a:r>
              <a:rPr lang="en-US" dirty="0"/>
              <a:t>A text editor that just suggests continuations</a:t>
            </a:r>
          </a:p>
          <a:p>
            <a:pPr marL="914400" lvl="1" indent="-457200">
              <a:lnSpc>
                <a:spcPct val="100000"/>
              </a:lnSpc>
              <a:buFont typeface="+mj-lt"/>
              <a:buAutoNum type="alphaLcParenR"/>
            </a:pPr>
            <a:r>
              <a:rPr lang="en-US" dirty="0"/>
              <a:t>A text editor alongside a conversational chatbot</a:t>
            </a:r>
          </a:p>
          <a:p>
            <a:pPr>
              <a:lnSpc>
                <a:spcPct val="100000"/>
              </a:lnSpc>
            </a:pPr>
            <a:r>
              <a:rPr lang="en-US" b="1" dirty="0"/>
              <a:t>Task</a:t>
            </a:r>
            <a:r>
              <a:rPr lang="en-US" dirty="0"/>
              <a:t>: Writers spend 10 minutes writing a story in each experimental setting, following a provided prompt.</a:t>
            </a:r>
          </a:p>
          <a:p>
            <a:pPr>
              <a:lnSpc>
                <a:spcPct val="100000"/>
              </a:lnSpc>
            </a:pPr>
            <a:r>
              <a:rPr lang="en-US" b="1" dirty="0"/>
              <a:t>Takeaways</a:t>
            </a:r>
            <a:r>
              <a:rPr lang="en-US" dirty="0"/>
              <a:t>:</a:t>
            </a:r>
          </a:p>
          <a:p>
            <a:pPr lvl="1">
              <a:lnSpc>
                <a:spcPct val="100000"/>
              </a:lnSpc>
            </a:pPr>
            <a:r>
              <a:rPr lang="en-US" dirty="0"/>
              <a:t>Participants found the full Wordcraft setting to be more helpful than the two baseline settings.</a:t>
            </a:r>
          </a:p>
          <a:p>
            <a:pPr lvl="1">
              <a:lnSpc>
                <a:spcPct val="100000"/>
              </a:lnSpc>
            </a:pPr>
            <a:r>
              <a:rPr lang="en-US" dirty="0"/>
              <a:t>Participants appreciated the chatbot interface even though it couldn’t “read” their stories.</a:t>
            </a:r>
          </a:p>
          <a:p>
            <a:pPr>
              <a:lnSpc>
                <a:spcPct val="100000"/>
              </a:lnSpc>
            </a:pPr>
            <a:r>
              <a:rPr lang="en-US" b="1" dirty="0"/>
              <a:t>Study Limitations:</a:t>
            </a:r>
          </a:p>
          <a:p>
            <a:pPr lvl="1">
              <a:lnSpc>
                <a:spcPct val="100000"/>
              </a:lnSpc>
            </a:pPr>
            <a:r>
              <a:rPr lang="en-US" dirty="0"/>
              <a:t>Controlled experimental setting</a:t>
            </a:r>
          </a:p>
          <a:p>
            <a:pPr lvl="1">
              <a:lnSpc>
                <a:spcPct val="100000"/>
              </a:lnSpc>
            </a:pPr>
            <a:r>
              <a:rPr lang="en-US" dirty="0"/>
              <a:t>All participants were Google employees</a:t>
            </a:r>
          </a:p>
        </p:txBody>
      </p:sp>
      <p:sp>
        <p:nvSpPr>
          <p:cNvPr id="4" name="Slide Number Placeholder 3">
            <a:extLst>
              <a:ext uri="{FF2B5EF4-FFF2-40B4-BE49-F238E27FC236}">
                <a16:creationId xmlns:a16="http://schemas.microsoft.com/office/drawing/2014/main" id="{80F0984F-AF4D-5C48-9DE8-DE4A397D9C53}"/>
              </a:ext>
            </a:extLst>
          </p:cNvPr>
          <p:cNvSpPr>
            <a:spLocks noGrp="1"/>
          </p:cNvSpPr>
          <p:nvPr>
            <p:ph type="sldNum" sz="quarter" idx="12"/>
          </p:nvPr>
        </p:nvSpPr>
        <p:spPr/>
        <p:txBody>
          <a:bodyPr/>
          <a:lstStyle/>
          <a:p>
            <a:fld id="{654E4DE7-2D08-6148-917C-4321D781EDEB}" type="slidenum">
              <a:rPr lang="en-US" smtClean="0"/>
              <a:t>30</a:t>
            </a:fld>
            <a:endParaRPr lang="en-US"/>
          </a:p>
        </p:txBody>
      </p:sp>
    </p:spTree>
    <p:extLst>
      <p:ext uri="{BB962C8B-B14F-4D97-AF65-F5344CB8AC3E}">
        <p14:creationId xmlns:p14="http://schemas.microsoft.com/office/powerpoint/2010/main" val="89190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C741F-4D4E-E340-B06E-EE4FD5733FC6}"/>
              </a:ext>
            </a:extLst>
          </p:cNvPr>
          <p:cNvSpPr>
            <a:spLocks noGrp="1"/>
          </p:cNvSpPr>
          <p:nvPr>
            <p:ph type="title"/>
          </p:nvPr>
        </p:nvSpPr>
        <p:spPr/>
        <p:txBody>
          <a:bodyPr/>
          <a:lstStyle/>
          <a:p>
            <a:r>
              <a:rPr lang="en-US" dirty="0"/>
              <a:t>Controls in </a:t>
            </a:r>
            <a:r>
              <a:rPr lang="en-US" baseline="30000" dirty="0"/>
              <a:t>⭐</a:t>
            </a:r>
            <a:r>
              <a:rPr lang="en-US" dirty="0"/>
              <a:t>Updated</a:t>
            </a:r>
            <a:r>
              <a:rPr lang="en-US" baseline="30000" dirty="0"/>
              <a:t>⭐</a:t>
            </a:r>
            <a:r>
              <a:rPr lang="en-US" dirty="0"/>
              <a:t> Wordcraft</a:t>
            </a:r>
          </a:p>
        </p:txBody>
      </p:sp>
      <p:sp>
        <p:nvSpPr>
          <p:cNvPr id="3" name="Content Placeholder 2">
            <a:extLst>
              <a:ext uri="{FF2B5EF4-FFF2-40B4-BE49-F238E27FC236}">
                <a16:creationId xmlns:a16="http://schemas.microsoft.com/office/drawing/2014/main" id="{944BBDD5-1CF4-744B-B612-2560BBDECEC4}"/>
              </a:ext>
            </a:extLst>
          </p:cNvPr>
          <p:cNvSpPr>
            <a:spLocks noGrp="1"/>
          </p:cNvSpPr>
          <p:nvPr>
            <p:ph idx="1"/>
          </p:nvPr>
        </p:nvSpPr>
        <p:spPr>
          <a:xfrm>
            <a:off x="838199" y="1825625"/>
            <a:ext cx="10931013" cy="4351338"/>
          </a:xfrm>
        </p:spPr>
        <p:txBody>
          <a:bodyPr>
            <a:normAutofit fontScale="77500" lnSpcReduction="20000"/>
          </a:bodyPr>
          <a:lstStyle/>
          <a:p>
            <a:pPr>
              <a:lnSpc>
                <a:spcPct val="120000"/>
              </a:lnSpc>
              <a:spcBef>
                <a:spcPts val="500"/>
              </a:spcBef>
            </a:pPr>
            <a:r>
              <a:rPr lang="en-US" b="1" dirty="0"/>
              <a:t>Story seeds</a:t>
            </a:r>
            <a:r>
              <a:rPr lang="en-US" dirty="0"/>
              <a:t>: When the editor is empty, the system proposes story ideas according to a user-specified prompt</a:t>
            </a:r>
          </a:p>
          <a:p>
            <a:pPr>
              <a:lnSpc>
                <a:spcPct val="120000"/>
              </a:lnSpc>
              <a:spcBef>
                <a:spcPts val="500"/>
              </a:spcBef>
            </a:pPr>
            <a:r>
              <a:rPr lang="en-US" b="1" dirty="0"/>
              <a:t>Continuation</a:t>
            </a:r>
            <a:r>
              <a:rPr lang="en-US" dirty="0"/>
              <a:t>: The system proposes a continuation to the text to the left of the user's cursor.</a:t>
            </a:r>
          </a:p>
          <a:p>
            <a:pPr>
              <a:lnSpc>
                <a:spcPct val="120000"/>
              </a:lnSpc>
              <a:spcBef>
                <a:spcPts val="500"/>
              </a:spcBef>
            </a:pPr>
            <a:r>
              <a:rPr lang="en-US" b="1" dirty="0"/>
              <a:t>Elaborate selection</a:t>
            </a:r>
            <a:r>
              <a:rPr lang="en-US" dirty="0"/>
              <a:t>: The text the user has selected is expanded upon. </a:t>
            </a:r>
          </a:p>
          <a:p>
            <a:pPr>
              <a:lnSpc>
                <a:spcPct val="120000"/>
              </a:lnSpc>
              <a:spcBef>
                <a:spcPts val="500"/>
              </a:spcBef>
            </a:pPr>
            <a:r>
              <a:rPr lang="en-US" b="1" dirty="0"/>
              <a:t>Generate text from a custom prompt</a:t>
            </a:r>
            <a:r>
              <a:rPr lang="en-US" dirty="0"/>
              <a:t>: The user can type in a prompt, for example “tell me what the cat does next” and get suggestions.</a:t>
            </a:r>
          </a:p>
          <a:p>
            <a:pPr>
              <a:lnSpc>
                <a:spcPct val="120000"/>
              </a:lnSpc>
              <a:spcBef>
                <a:spcPts val="500"/>
              </a:spcBef>
            </a:pPr>
            <a:r>
              <a:rPr lang="en-US" b="1" dirty="0"/>
              <a:t>Fill in the blank</a:t>
            </a:r>
            <a:r>
              <a:rPr lang="en-US" dirty="0"/>
              <a:t>: The user sees alternatives for the text they have selected.</a:t>
            </a:r>
          </a:p>
          <a:p>
            <a:pPr>
              <a:lnSpc>
                <a:spcPct val="120000"/>
              </a:lnSpc>
              <a:spcBef>
                <a:spcPts val="500"/>
              </a:spcBef>
            </a:pPr>
            <a:r>
              <a:rPr lang="en-US" b="1" dirty="0"/>
              <a:t>Rewrite selection</a:t>
            </a:r>
            <a:r>
              <a:rPr lang="en-US" dirty="0"/>
              <a:t>: The user can ask Wordcraft to rewrite their selected text according to some property. For example, "to be </a:t>
            </a:r>
            <a:r>
              <a:rPr lang="en-US" dirty="0" err="1"/>
              <a:t>Shakepearean</a:t>
            </a:r>
            <a:r>
              <a:rPr lang="en-US" dirty="0"/>
              <a:t>" or "to include a metaphor.”</a:t>
            </a:r>
          </a:p>
          <a:p>
            <a:pPr>
              <a:lnSpc>
                <a:spcPct val="120000"/>
              </a:lnSpc>
              <a:spcBef>
                <a:spcPts val="500"/>
              </a:spcBef>
            </a:pPr>
            <a:endParaRPr lang="en-US" dirty="0"/>
          </a:p>
          <a:p>
            <a:pPr>
              <a:lnSpc>
                <a:spcPct val="120000"/>
              </a:lnSpc>
              <a:spcBef>
                <a:spcPts val="500"/>
              </a:spcBef>
            </a:pPr>
            <a:r>
              <a:rPr lang="en-US" b="1" dirty="0"/>
              <a:t>Chatbot interface</a:t>
            </a:r>
            <a:r>
              <a:rPr lang="en-US" dirty="0"/>
              <a:t>: The user can converse with a chatbot about their story.</a:t>
            </a:r>
          </a:p>
        </p:txBody>
      </p:sp>
      <p:sp>
        <p:nvSpPr>
          <p:cNvPr id="4" name="Slide Number Placeholder 3">
            <a:extLst>
              <a:ext uri="{FF2B5EF4-FFF2-40B4-BE49-F238E27FC236}">
                <a16:creationId xmlns:a16="http://schemas.microsoft.com/office/drawing/2014/main" id="{965444E4-3B20-0E44-8C59-D85857E73990}"/>
              </a:ext>
            </a:extLst>
          </p:cNvPr>
          <p:cNvSpPr>
            <a:spLocks noGrp="1"/>
          </p:cNvSpPr>
          <p:nvPr>
            <p:ph type="sldNum" sz="quarter" idx="12"/>
          </p:nvPr>
        </p:nvSpPr>
        <p:spPr/>
        <p:txBody>
          <a:bodyPr/>
          <a:lstStyle/>
          <a:p>
            <a:fld id="{654E4DE7-2D08-6148-917C-4321D781EDEB}" type="slidenum">
              <a:rPr lang="en-US" smtClean="0"/>
              <a:t>31</a:t>
            </a:fld>
            <a:endParaRPr lang="en-US"/>
          </a:p>
        </p:txBody>
      </p:sp>
      <p:cxnSp>
        <p:nvCxnSpPr>
          <p:cNvPr id="6" name="Straight Connector 5">
            <a:extLst>
              <a:ext uri="{FF2B5EF4-FFF2-40B4-BE49-F238E27FC236}">
                <a16:creationId xmlns:a16="http://schemas.microsoft.com/office/drawing/2014/main" id="{5CFDDCAE-6D7E-A940-B897-F4DEFA429A02}"/>
              </a:ext>
            </a:extLst>
          </p:cNvPr>
          <p:cNvCxnSpPr/>
          <p:nvPr/>
        </p:nvCxnSpPr>
        <p:spPr>
          <a:xfrm>
            <a:off x="838199" y="5442154"/>
            <a:ext cx="10768782" cy="0"/>
          </a:xfrm>
          <a:prstGeom prst="line">
            <a:avLst/>
          </a:prstGeom>
          <a:ln w="38100">
            <a:solidFill>
              <a:schemeClr val="bg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37797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7063D1-A977-3846-92C5-5E47E1DC1731}"/>
              </a:ext>
            </a:extLst>
          </p:cNvPr>
          <p:cNvSpPr>
            <a:spLocks noGrp="1"/>
          </p:cNvSpPr>
          <p:nvPr>
            <p:ph type="title"/>
          </p:nvPr>
        </p:nvSpPr>
        <p:spPr/>
        <p:txBody>
          <a:bodyPr/>
          <a:lstStyle/>
          <a:p>
            <a:r>
              <a:rPr lang="en-US" dirty="0"/>
              <a:t>Wordcraft User Study: Experienced Writers</a:t>
            </a:r>
          </a:p>
        </p:txBody>
      </p:sp>
      <p:sp>
        <p:nvSpPr>
          <p:cNvPr id="6" name="Content Placeholder 5">
            <a:extLst>
              <a:ext uri="{FF2B5EF4-FFF2-40B4-BE49-F238E27FC236}">
                <a16:creationId xmlns:a16="http://schemas.microsoft.com/office/drawing/2014/main" id="{CEF37B00-2654-8D4A-A8F1-F2B666CAC722}"/>
              </a:ext>
            </a:extLst>
          </p:cNvPr>
          <p:cNvSpPr>
            <a:spLocks noGrp="1"/>
          </p:cNvSpPr>
          <p:nvPr>
            <p:ph idx="1"/>
          </p:nvPr>
        </p:nvSpPr>
        <p:spPr/>
        <p:txBody>
          <a:bodyPr>
            <a:normAutofit/>
          </a:bodyPr>
          <a:lstStyle/>
          <a:p>
            <a:pPr>
              <a:lnSpc>
                <a:spcPct val="100000"/>
              </a:lnSpc>
            </a:pPr>
            <a:r>
              <a:rPr lang="en-US" b="1" dirty="0"/>
              <a:t>Participants</a:t>
            </a:r>
            <a:r>
              <a:rPr lang="en-US" dirty="0"/>
              <a:t>: 13 published authors, including poets, novelists, script writers.</a:t>
            </a:r>
          </a:p>
          <a:p>
            <a:pPr>
              <a:lnSpc>
                <a:spcPct val="100000"/>
              </a:lnSpc>
            </a:pPr>
            <a:r>
              <a:rPr lang="en-US" b="1" dirty="0"/>
              <a:t>Goal</a:t>
            </a:r>
            <a:r>
              <a:rPr lang="en-US" dirty="0"/>
              <a:t>: Understand the potential and limitations of NLG technology for writers with established styles and workflows.</a:t>
            </a:r>
          </a:p>
          <a:p>
            <a:pPr>
              <a:lnSpc>
                <a:spcPct val="100000"/>
              </a:lnSpc>
            </a:pPr>
            <a:r>
              <a:rPr lang="en-US" b="1" dirty="0"/>
              <a:t>Tasks</a:t>
            </a:r>
            <a:r>
              <a:rPr lang="en-US" dirty="0"/>
              <a:t>: Write a ~1,500 word story for a digital literary magazine.              </a:t>
            </a:r>
            <a:r>
              <a:rPr lang="en-US" dirty="0">
                <a:solidFill>
                  <a:schemeClr val="bg1"/>
                </a:solidFill>
              </a:rPr>
              <a:t>……  ….</a:t>
            </a:r>
            <a:r>
              <a:rPr lang="en-US" dirty="0"/>
              <a:t>Keep a journal of their experience.</a:t>
            </a:r>
          </a:p>
        </p:txBody>
      </p:sp>
      <p:sp>
        <p:nvSpPr>
          <p:cNvPr id="4" name="Slide Number Placeholder 3">
            <a:extLst>
              <a:ext uri="{FF2B5EF4-FFF2-40B4-BE49-F238E27FC236}">
                <a16:creationId xmlns:a16="http://schemas.microsoft.com/office/drawing/2014/main" id="{80F0984F-AF4D-5C48-9DE8-DE4A397D9C53}"/>
              </a:ext>
            </a:extLst>
          </p:cNvPr>
          <p:cNvSpPr>
            <a:spLocks noGrp="1"/>
          </p:cNvSpPr>
          <p:nvPr>
            <p:ph type="sldNum" sz="quarter" idx="12"/>
          </p:nvPr>
        </p:nvSpPr>
        <p:spPr/>
        <p:txBody>
          <a:bodyPr/>
          <a:lstStyle/>
          <a:p>
            <a:fld id="{654E4DE7-2D08-6148-917C-4321D781EDEB}" type="slidenum">
              <a:rPr lang="en-US" smtClean="0"/>
              <a:t>32</a:t>
            </a:fld>
            <a:endParaRPr lang="en-US"/>
          </a:p>
        </p:txBody>
      </p:sp>
    </p:spTree>
    <p:extLst>
      <p:ext uri="{BB962C8B-B14F-4D97-AF65-F5344CB8AC3E}">
        <p14:creationId xmlns:p14="http://schemas.microsoft.com/office/powerpoint/2010/main" val="2804216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36FAF-2ABA-054E-B36E-06A10FF992AE}"/>
              </a:ext>
            </a:extLst>
          </p:cNvPr>
          <p:cNvSpPr>
            <a:spLocks noGrp="1"/>
          </p:cNvSpPr>
          <p:nvPr>
            <p:ph type="title"/>
          </p:nvPr>
        </p:nvSpPr>
        <p:spPr/>
        <p:txBody>
          <a:bodyPr/>
          <a:lstStyle/>
          <a:p>
            <a:r>
              <a:rPr lang="en-US" dirty="0"/>
              <a:t>How did writers successfully use Wordcraft?</a:t>
            </a:r>
          </a:p>
        </p:txBody>
      </p:sp>
      <p:sp>
        <p:nvSpPr>
          <p:cNvPr id="3" name="Content Placeholder 2">
            <a:extLst>
              <a:ext uri="{FF2B5EF4-FFF2-40B4-BE49-F238E27FC236}">
                <a16:creationId xmlns:a16="http://schemas.microsoft.com/office/drawing/2014/main" id="{AA32B86B-3DCA-7947-8054-718923B7ACD6}"/>
              </a:ext>
            </a:extLst>
          </p:cNvPr>
          <p:cNvSpPr>
            <a:spLocks noGrp="1"/>
          </p:cNvSpPr>
          <p:nvPr>
            <p:ph idx="1"/>
          </p:nvPr>
        </p:nvSpPr>
        <p:spPr/>
        <p:txBody>
          <a:bodyPr/>
          <a:lstStyle/>
          <a:p>
            <a:r>
              <a:rPr lang="en-US" dirty="0"/>
              <a:t>Idea Generator</a:t>
            </a:r>
          </a:p>
          <a:p>
            <a:r>
              <a:rPr lang="en-US" dirty="0"/>
              <a:t>Brainstorming Partner</a:t>
            </a:r>
          </a:p>
          <a:p>
            <a:r>
              <a:rPr lang="en-US" dirty="0"/>
              <a:t>Generation of specific details</a:t>
            </a:r>
          </a:p>
          <a:p>
            <a:r>
              <a:rPr lang="en-US" dirty="0"/>
              <a:t>Exploration of Rewriting</a:t>
            </a:r>
          </a:p>
        </p:txBody>
      </p:sp>
      <p:sp>
        <p:nvSpPr>
          <p:cNvPr id="4" name="Slide Number Placeholder 3">
            <a:extLst>
              <a:ext uri="{FF2B5EF4-FFF2-40B4-BE49-F238E27FC236}">
                <a16:creationId xmlns:a16="http://schemas.microsoft.com/office/drawing/2014/main" id="{ADF01453-92B1-6241-9C63-DD3ED0BAD86E}"/>
              </a:ext>
            </a:extLst>
          </p:cNvPr>
          <p:cNvSpPr>
            <a:spLocks noGrp="1"/>
          </p:cNvSpPr>
          <p:nvPr>
            <p:ph type="sldNum" sz="quarter" idx="12"/>
          </p:nvPr>
        </p:nvSpPr>
        <p:spPr/>
        <p:txBody>
          <a:bodyPr/>
          <a:lstStyle/>
          <a:p>
            <a:fld id="{654E4DE7-2D08-6148-917C-4321D781EDEB}" type="slidenum">
              <a:rPr lang="en-US" smtClean="0"/>
              <a:t>33</a:t>
            </a:fld>
            <a:endParaRPr lang="en-US"/>
          </a:p>
        </p:txBody>
      </p:sp>
    </p:spTree>
    <p:extLst>
      <p:ext uri="{BB962C8B-B14F-4D97-AF65-F5344CB8AC3E}">
        <p14:creationId xmlns:p14="http://schemas.microsoft.com/office/powerpoint/2010/main" val="33550625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36FAF-2ABA-054E-B36E-06A10FF992AE}"/>
              </a:ext>
            </a:extLst>
          </p:cNvPr>
          <p:cNvSpPr>
            <a:spLocks noGrp="1"/>
          </p:cNvSpPr>
          <p:nvPr>
            <p:ph type="title"/>
          </p:nvPr>
        </p:nvSpPr>
        <p:spPr/>
        <p:txBody>
          <a:bodyPr/>
          <a:lstStyle/>
          <a:p>
            <a:r>
              <a:rPr lang="en-US" dirty="0"/>
              <a:t>How did writers successfully use Wordcraft?</a:t>
            </a:r>
          </a:p>
        </p:txBody>
      </p:sp>
      <p:sp>
        <p:nvSpPr>
          <p:cNvPr id="3" name="Content Placeholder 2">
            <a:extLst>
              <a:ext uri="{FF2B5EF4-FFF2-40B4-BE49-F238E27FC236}">
                <a16:creationId xmlns:a16="http://schemas.microsoft.com/office/drawing/2014/main" id="{AA32B86B-3DCA-7947-8054-718923B7ACD6}"/>
              </a:ext>
            </a:extLst>
          </p:cNvPr>
          <p:cNvSpPr>
            <a:spLocks noGrp="1"/>
          </p:cNvSpPr>
          <p:nvPr>
            <p:ph idx="1"/>
          </p:nvPr>
        </p:nvSpPr>
        <p:spPr>
          <a:xfrm>
            <a:off x="838200" y="1825624"/>
            <a:ext cx="10515600" cy="4875213"/>
          </a:xfrm>
        </p:spPr>
        <p:txBody>
          <a:bodyPr>
            <a:normAutofit fontScale="92500" lnSpcReduction="10000"/>
          </a:bodyPr>
          <a:lstStyle/>
          <a:p>
            <a:r>
              <a:rPr lang="en-US" dirty="0"/>
              <a:t>Idea Generator</a:t>
            </a:r>
          </a:p>
          <a:p>
            <a:pPr lvl="1"/>
            <a:r>
              <a:rPr lang="en-US" sz="2000" dirty="0"/>
              <a:t>"a place on my computer to go that looked like a blank page but did not behave as such"</a:t>
            </a:r>
          </a:p>
          <a:p>
            <a:r>
              <a:rPr lang="en-US" dirty="0"/>
              <a:t>Brainstorming Partner</a:t>
            </a:r>
          </a:p>
          <a:p>
            <a:pPr lvl="1"/>
            <a:r>
              <a:rPr lang="en-US" sz="2100" dirty="0"/>
              <a:t>“The chat is an amazing tool for brainstorming or rubber-ducking. Its conversational quality is perfect to talk about plot, characters and </a:t>
            </a:r>
            <a:r>
              <a:rPr lang="en-US" sz="2100" dirty="0" err="1"/>
              <a:t>wordbuilding</a:t>
            </a:r>
            <a:r>
              <a:rPr lang="en-US" sz="2100" dirty="0"/>
              <a:t>.”</a:t>
            </a:r>
          </a:p>
          <a:p>
            <a:r>
              <a:rPr lang="en-US" dirty="0"/>
              <a:t>Research assistant</a:t>
            </a:r>
          </a:p>
          <a:p>
            <a:pPr lvl="1"/>
            <a:r>
              <a:rPr lang="en-US" sz="2000" dirty="0"/>
              <a:t>"It’s kind of great to use the chat interface and treat </a:t>
            </a:r>
            <a:r>
              <a:rPr lang="en-US" sz="2000" dirty="0" err="1"/>
              <a:t>LaMDA</a:t>
            </a:r>
            <a:r>
              <a:rPr lang="en-US" sz="2000" dirty="0"/>
              <a:t> as a thesaurus, quote finder, and general research assistant.”</a:t>
            </a:r>
          </a:p>
          <a:p>
            <a:pPr lvl="1"/>
            <a:r>
              <a:rPr lang="en-US" sz="2000" dirty="0"/>
              <a:t>Asking Wordcraft: “how would a robot argue this point?”</a:t>
            </a:r>
          </a:p>
          <a:p>
            <a:r>
              <a:rPr lang="en-US" dirty="0"/>
              <a:t>Generation of specific details</a:t>
            </a:r>
          </a:p>
          <a:p>
            <a:pPr lvl="1"/>
            <a:r>
              <a:rPr lang="en-US" sz="2000" dirty="0"/>
              <a:t>"I asked Wordcraft to come up with some names for some “Maggot Warriors” and then turn these names into bios and descriptions."</a:t>
            </a:r>
          </a:p>
          <a:p>
            <a:r>
              <a:rPr lang="en-US" dirty="0"/>
              <a:t>Explorations of Rewriting</a:t>
            </a:r>
          </a:p>
          <a:p>
            <a:pPr lvl="1"/>
            <a:r>
              <a:rPr lang="en-US" sz="2100" dirty="0"/>
              <a:t>Rewriting the same passage many different ways.</a:t>
            </a:r>
          </a:p>
        </p:txBody>
      </p:sp>
      <p:sp>
        <p:nvSpPr>
          <p:cNvPr id="4" name="Slide Number Placeholder 3">
            <a:extLst>
              <a:ext uri="{FF2B5EF4-FFF2-40B4-BE49-F238E27FC236}">
                <a16:creationId xmlns:a16="http://schemas.microsoft.com/office/drawing/2014/main" id="{ADF01453-92B1-6241-9C63-DD3ED0BAD86E}"/>
              </a:ext>
            </a:extLst>
          </p:cNvPr>
          <p:cNvSpPr>
            <a:spLocks noGrp="1"/>
          </p:cNvSpPr>
          <p:nvPr>
            <p:ph type="sldNum" sz="quarter" idx="12"/>
          </p:nvPr>
        </p:nvSpPr>
        <p:spPr/>
        <p:txBody>
          <a:bodyPr/>
          <a:lstStyle/>
          <a:p>
            <a:fld id="{654E4DE7-2D08-6148-917C-4321D781EDEB}" type="slidenum">
              <a:rPr lang="en-US" smtClean="0"/>
              <a:t>34</a:t>
            </a:fld>
            <a:endParaRPr lang="en-US"/>
          </a:p>
        </p:txBody>
      </p:sp>
    </p:spTree>
    <p:extLst>
      <p:ext uri="{BB962C8B-B14F-4D97-AF65-F5344CB8AC3E}">
        <p14:creationId xmlns:p14="http://schemas.microsoft.com/office/powerpoint/2010/main" val="5495830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36FAF-2ABA-054E-B36E-06A10FF992AE}"/>
              </a:ext>
            </a:extLst>
          </p:cNvPr>
          <p:cNvSpPr>
            <a:spLocks noGrp="1"/>
          </p:cNvSpPr>
          <p:nvPr>
            <p:ph type="title"/>
          </p:nvPr>
        </p:nvSpPr>
        <p:spPr/>
        <p:txBody>
          <a:bodyPr/>
          <a:lstStyle/>
          <a:p>
            <a:r>
              <a:rPr lang="en-US" dirty="0"/>
              <a:t>How did the system fail?</a:t>
            </a:r>
          </a:p>
        </p:txBody>
      </p:sp>
      <p:sp>
        <p:nvSpPr>
          <p:cNvPr id="3" name="Content Placeholder 2">
            <a:extLst>
              <a:ext uri="{FF2B5EF4-FFF2-40B4-BE49-F238E27FC236}">
                <a16:creationId xmlns:a16="http://schemas.microsoft.com/office/drawing/2014/main" id="{AA32B86B-3DCA-7947-8054-718923B7ACD6}"/>
              </a:ext>
            </a:extLst>
          </p:cNvPr>
          <p:cNvSpPr>
            <a:spLocks noGrp="1"/>
          </p:cNvSpPr>
          <p:nvPr>
            <p:ph idx="1"/>
          </p:nvPr>
        </p:nvSpPr>
        <p:spPr/>
        <p:txBody>
          <a:bodyPr/>
          <a:lstStyle/>
          <a:p>
            <a:r>
              <a:rPr lang="en-US" dirty="0"/>
              <a:t>Struggled to capture distinct styles and voices</a:t>
            </a:r>
          </a:p>
          <a:p>
            <a:pPr lvl="1"/>
            <a:r>
              <a:rPr lang="en-US" dirty="0"/>
              <a:t>Only one consistent writing style: “novice fan-fiction writer”</a:t>
            </a:r>
          </a:p>
          <a:p>
            <a:pPr lvl="1"/>
            <a:r>
              <a:rPr lang="en-US" dirty="0"/>
              <a:t>Could not handle stories with multiple distinct voices</a:t>
            </a:r>
          </a:p>
          <a:p>
            <a:r>
              <a:rPr lang="en-US" dirty="0"/>
              <a:t>Preferred to "tell" rather than "show”</a:t>
            </a:r>
          </a:p>
          <a:p>
            <a:r>
              <a:rPr lang="en-US" dirty="0"/>
              <a:t>Suggestions were cliché and uninteresting</a:t>
            </a:r>
          </a:p>
          <a:p>
            <a:r>
              <a:rPr lang="en-US" dirty="0"/>
              <a:t>Potential for accidental plagiarism</a:t>
            </a:r>
          </a:p>
          <a:p>
            <a:r>
              <a:rPr lang="en-US" dirty="0"/>
              <a:t>Suggestions got worse as the story got longer</a:t>
            </a:r>
          </a:p>
          <a:p>
            <a:endParaRPr lang="en-US" dirty="0"/>
          </a:p>
          <a:p>
            <a:endParaRPr lang="en-US" dirty="0"/>
          </a:p>
          <a:p>
            <a:pPr lvl="1"/>
            <a:endParaRPr lang="en-US" dirty="0"/>
          </a:p>
        </p:txBody>
      </p:sp>
      <p:sp>
        <p:nvSpPr>
          <p:cNvPr id="4" name="Slide Number Placeholder 3">
            <a:extLst>
              <a:ext uri="{FF2B5EF4-FFF2-40B4-BE49-F238E27FC236}">
                <a16:creationId xmlns:a16="http://schemas.microsoft.com/office/drawing/2014/main" id="{ADF01453-92B1-6241-9C63-DD3ED0BAD86E}"/>
              </a:ext>
            </a:extLst>
          </p:cNvPr>
          <p:cNvSpPr>
            <a:spLocks noGrp="1"/>
          </p:cNvSpPr>
          <p:nvPr>
            <p:ph type="sldNum" sz="quarter" idx="12"/>
          </p:nvPr>
        </p:nvSpPr>
        <p:spPr/>
        <p:txBody>
          <a:bodyPr/>
          <a:lstStyle/>
          <a:p>
            <a:fld id="{654E4DE7-2D08-6148-917C-4321D781EDEB}" type="slidenum">
              <a:rPr lang="en-US" smtClean="0"/>
              <a:t>35</a:t>
            </a:fld>
            <a:endParaRPr lang="en-US"/>
          </a:p>
        </p:txBody>
      </p:sp>
    </p:spTree>
    <p:extLst>
      <p:ext uri="{BB962C8B-B14F-4D97-AF65-F5344CB8AC3E}">
        <p14:creationId xmlns:p14="http://schemas.microsoft.com/office/powerpoint/2010/main" val="2720554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36FAF-2ABA-054E-B36E-06A10FF992AE}"/>
              </a:ext>
            </a:extLst>
          </p:cNvPr>
          <p:cNvSpPr>
            <a:spLocks noGrp="1"/>
          </p:cNvSpPr>
          <p:nvPr>
            <p:ph type="title"/>
          </p:nvPr>
        </p:nvSpPr>
        <p:spPr/>
        <p:txBody>
          <a:bodyPr/>
          <a:lstStyle/>
          <a:p>
            <a:r>
              <a:rPr lang="en-US" dirty="0"/>
              <a:t>How did the chatbot fail?</a:t>
            </a:r>
          </a:p>
        </p:txBody>
      </p:sp>
      <p:sp>
        <p:nvSpPr>
          <p:cNvPr id="3" name="Content Placeholder 2">
            <a:extLst>
              <a:ext uri="{FF2B5EF4-FFF2-40B4-BE49-F238E27FC236}">
                <a16:creationId xmlns:a16="http://schemas.microsoft.com/office/drawing/2014/main" id="{AA32B86B-3DCA-7947-8054-718923B7ACD6}"/>
              </a:ext>
            </a:extLst>
          </p:cNvPr>
          <p:cNvSpPr>
            <a:spLocks noGrp="1"/>
          </p:cNvSpPr>
          <p:nvPr>
            <p:ph idx="1"/>
          </p:nvPr>
        </p:nvSpPr>
        <p:spPr/>
        <p:txBody>
          <a:bodyPr/>
          <a:lstStyle/>
          <a:p>
            <a:r>
              <a:rPr lang="en-US" dirty="0"/>
              <a:t>It overpromised beyond its capabilities</a:t>
            </a:r>
          </a:p>
          <a:p>
            <a:pPr lvl="1"/>
            <a:r>
              <a:rPr lang="en-US" sz="2000" dirty="0">
                <a:latin typeface="Andale Mono" panose="020B0509000000000004" pitchFamily="49" charset="0"/>
              </a:rPr>
              <a:t>“I'll email you a draft with my suggestions.”</a:t>
            </a:r>
            <a:endParaRPr lang="en-US" sz="2000" dirty="0"/>
          </a:p>
          <a:p>
            <a:r>
              <a:rPr lang="en-US" dirty="0"/>
              <a:t>It couldn’t meaningfully answer questions about the story</a:t>
            </a:r>
          </a:p>
          <a:p>
            <a:pPr lvl="1"/>
            <a:r>
              <a:rPr lang="en-US" dirty="0"/>
              <a:t>"Which parts of the story need more details?"</a:t>
            </a:r>
          </a:p>
          <a:p>
            <a:pPr lvl="1"/>
            <a:r>
              <a:rPr lang="en-US" dirty="0"/>
              <a:t>"Does this feel like a fast-paced action story?"</a:t>
            </a:r>
          </a:p>
          <a:p>
            <a:pPr lvl="1"/>
            <a:endParaRPr lang="en-US" dirty="0"/>
          </a:p>
        </p:txBody>
      </p:sp>
      <p:sp>
        <p:nvSpPr>
          <p:cNvPr id="4" name="Slide Number Placeholder 3">
            <a:extLst>
              <a:ext uri="{FF2B5EF4-FFF2-40B4-BE49-F238E27FC236}">
                <a16:creationId xmlns:a16="http://schemas.microsoft.com/office/drawing/2014/main" id="{ADF01453-92B1-6241-9C63-DD3ED0BAD86E}"/>
              </a:ext>
            </a:extLst>
          </p:cNvPr>
          <p:cNvSpPr>
            <a:spLocks noGrp="1"/>
          </p:cNvSpPr>
          <p:nvPr>
            <p:ph type="sldNum" sz="quarter" idx="12"/>
          </p:nvPr>
        </p:nvSpPr>
        <p:spPr/>
        <p:txBody>
          <a:bodyPr/>
          <a:lstStyle/>
          <a:p>
            <a:fld id="{654E4DE7-2D08-6148-917C-4321D781EDEB}" type="slidenum">
              <a:rPr lang="en-US" smtClean="0"/>
              <a:t>36</a:t>
            </a:fld>
            <a:endParaRPr lang="en-US"/>
          </a:p>
        </p:txBody>
      </p:sp>
    </p:spTree>
    <p:extLst>
      <p:ext uri="{BB962C8B-B14F-4D97-AF65-F5344CB8AC3E}">
        <p14:creationId xmlns:p14="http://schemas.microsoft.com/office/powerpoint/2010/main" val="14996814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20951C0-72B9-584C-B420-DE711FCB23EA}"/>
              </a:ext>
            </a:extLst>
          </p:cNvPr>
          <p:cNvSpPr>
            <a:spLocks noGrp="1"/>
          </p:cNvSpPr>
          <p:nvPr>
            <p:ph type="sldNum" sz="quarter" idx="12"/>
          </p:nvPr>
        </p:nvSpPr>
        <p:spPr/>
        <p:txBody>
          <a:bodyPr/>
          <a:lstStyle/>
          <a:p>
            <a:fld id="{654E4DE7-2D08-6148-917C-4321D781EDEB}" type="slidenum">
              <a:rPr lang="en-US" smtClean="0"/>
              <a:t>37</a:t>
            </a:fld>
            <a:endParaRPr lang="en-US"/>
          </a:p>
        </p:txBody>
      </p:sp>
      <p:sp>
        <p:nvSpPr>
          <p:cNvPr id="6" name="Title 1">
            <a:extLst>
              <a:ext uri="{FF2B5EF4-FFF2-40B4-BE49-F238E27FC236}">
                <a16:creationId xmlns:a16="http://schemas.microsoft.com/office/drawing/2014/main" id="{FEE9444A-D391-504D-A826-3B68F8828E05}"/>
              </a:ext>
            </a:extLst>
          </p:cNvPr>
          <p:cNvSpPr>
            <a:spLocks noGrp="1"/>
          </p:cNvSpPr>
          <p:nvPr>
            <p:ph type="title"/>
          </p:nvPr>
        </p:nvSpPr>
        <p:spPr>
          <a:xfrm>
            <a:off x="831850" y="1343025"/>
            <a:ext cx="10798176" cy="4057649"/>
          </a:xfrm>
        </p:spPr>
        <p:txBody>
          <a:bodyPr>
            <a:normAutofit fontScale="90000"/>
          </a:bodyPr>
          <a:lstStyle/>
          <a:p>
            <a:r>
              <a:rPr lang="en-US" b="0" dirty="0">
                <a:solidFill>
                  <a:srgbClr val="24859D"/>
                </a:solidFill>
              </a:rPr>
              <a:t>Enabling Applications in Creative Writing</a:t>
            </a:r>
            <a:br>
              <a:rPr lang="en-US" dirty="0">
                <a:solidFill>
                  <a:srgbClr val="24859D"/>
                </a:solidFill>
              </a:rPr>
            </a:br>
            <a:r>
              <a:rPr lang="en-US" dirty="0">
                <a:latin typeface="+mn-lt"/>
                <a:cs typeface="Calibri" panose="020F0502020204030204" pitchFamily="34" charset="0"/>
              </a:rPr>
              <a:t>Detecting Machine-Generated Text</a:t>
            </a:r>
            <a:br>
              <a:rPr lang="en-US" b="0" dirty="0">
                <a:cs typeface="Calibri" panose="020F0502020204030204" pitchFamily="34" charset="0"/>
              </a:rPr>
            </a:br>
            <a:r>
              <a:rPr lang="en-US" b="0" dirty="0">
                <a:solidFill>
                  <a:schemeClr val="accent3">
                    <a:lumMod val="75000"/>
                  </a:schemeClr>
                </a:solidFill>
                <a:cs typeface="Calibri" panose="020F0502020204030204" pitchFamily="34" charset="0"/>
              </a:rPr>
              <a:t>Measuring and Mitigating Memorization</a:t>
            </a:r>
            <a:br>
              <a:rPr lang="en-US" b="0" dirty="0">
                <a:solidFill>
                  <a:schemeClr val="accent3">
                    <a:lumMod val="75000"/>
                  </a:schemeClr>
                </a:solidFill>
              </a:rPr>
            </a:br>
            <a:r>
              <a:rPr lang="en-US" b="0" dirty="0">
                <a:solidFill>
                  <a:schemeClr val="accent3">
                    <a:lumMod val="75000"/>
                  </a:schemeClr>
                </a:solidFill>
              </a:rPr>
              <a:t>Thesis Takeaways</a:t>
            </a:r>
          </a:p>
        </p:txBody>
      </p:sp>
    </p:spTree>
    <p:extLst>
      <p:ext uri="{BB962C8B-B14F-4D97-AF65-F5344CB8AC3E}">
        <p14:creationId xmlns:p14="http://schemas.microsoft.com/office/powerpoint/2010/main" val="12466474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854FA-0399-564F-B6F7-D8D9D7E14E8B}"/>
              </a:ext>
            </a:extLst>
          </p:cNvPr>
          <p:cNvSpPr>
            <a:spLocks noGrp="1"/>
          </p:cNvSpPr>
          <p:nvPr>
            <p:ph type="title"/>
          </p:nvPr>
        </p:nvSpPr>
        <p:spPr/>
        <p:txBody>
          <a:bodyPr/>
          <a:lstStyle/>
          <a:p>
            <a:r>
              <a:rPr lang="en-US" dirty="0"/>
              <a:t>The Detection Task</a:t>
            </a:r>
          </a:p>
        </p:txBody>
      </p:sp>
      <p:sp>
        <p:nvSpPr>
          <p:cNvPr id="3" name="Content Placeholder 2">
            <a:extLst>
              <a:ext uri="{FF2B5EF4-FFF2-40B4-BE49-F238E27FC236}">
                <a16:creationId xmlns:a16="http://schemas.microsoft.com/office/drawing/2014/main" id="{83F1CFC6-9CDF-E446-B32E-B14CD7DCAD56}"/>
              </a:ext>
            </a:extLst>
          </p:cNvPr>
          <p:cNvSpPr>
            <a:spLocks noGrp="1"/>
          </p:cNvSpPr>
          <p:nvPr>
            <p:ph idx="1"/>
          </p:nvPr>
        </p:nvSpPr>
        <p:spPr/>
        <p:txBody>
          <a:bodyPr/>
          <a:lstStyle/>
          <a:p>
            <a:pPr marL="12700" lvl="1" indent="0">
              <a:buNone/>
            </a:pPr>
            <a:r>
              <a:rPr lang="en-US" sz="2800" dirty="0"/>
              <a:t>Given a passage of text, decide whether it was written by a human or generated by a natural language generation system.</a:t>
            </a:r>
          </a:p>
          <a:p>
            <a:pPr marL="12700" lvl="1" indent="0">
              <a:buNone/>
            </a:pPr>
            <a:endParaRPr lang="en-US" sz="2800" dirty="0"/>
          </a:p>
          <a:p>
            <a:pPr marL="12700" lvl="1" indent="0">
              <a:buNone/>
            </a:pPr>
            <a:r>
              <a:rPr lang="en-US" sz="2800" dirty="0"/>
              <a:t>How good are humans at this task?</a:t>
            </a:r>
          </a:p>
          <a:p>
            <a:pPr marL="12700" lvl="1" indent="0">
              <a:buNone/>
            </a:pPr>
            <a:r>
              <a:rPr lang="en-US" sz="2800" dirty="0"/>
              <a:t>How good are automatic discriminators?</a:t>
            </a:r>
          </a:p>
        </p:txBody>
      </p:sp>
      <p:sp>
        <p:nvSpPr>
          <p:cNvPr id="4" name="Slide Number Placeholder 3">
            <a:extLst>
              <a:ext uri="{FF2B5EF4-FFF2-40B4-BE49-F238E27FC236}">
                <a16:creationId xmlns:a16="http://schemas.microsoft.com/office/drawing/2014/main" id="{831EA09C-84E1-1C4C-B115-01CA9323CCF0}"/>
              </a:ext>
            </a:extLst>
          </p:cNvPr>
          <p:cNvSpPr>
            <a:spLocks noGrp="1"/>
          </p:cNvSpPr>
          <p:nvPr>
            <p:ph type="sldNum" sz="quarter" idx="12"/>
          </p:nvPr>
        </p:nvSpPr>
        <p:spPr/>
        <p:txBody>
          <a:bodyPr/>
          <a:lstStyle/>
          <a:p>
            <a:fld id="{654E4DE7-2D08-6148-917C-4321D781EDEB}" type="slidenum">
              <a:rPr lang="en-US" smtClean="0"/>
              <a:t>38</a:t>
            </a:fld>
            <a:endParaRPr lang="en-US"/>
          </a:p>
        </p:txBody>
      </p:sp>
      <p:sp>
        <p:nvSpPr>
          <p:cNvPr id="6" name="TextBox 5">
            <a:extLst>
              <a:ext uri="{FF2B5EF4-FFF2-40B4-BE49-F238E27FC236}">
                <a16:creationId xmlns:a16="http://schemas.microsoft.com/office/drawing/2014/main" id="{7002ACC6-7985-EF45-BFC4-1AD4078B9EF0}"/>
              </a:ext>
            </a:extLst>
          </p:cNvPr>
          <p:cNvSpPr txBox="1"/>
          <p:nvPr/>
        </p:nvSpPr>
        <p:spPr>
          <a:xfrm>
            <a:off x="117765" y="6231265"/>
            <a:ext cx="7155872" cy="523220"/>
          </a:xfrm>
          <a:prstGeom prst="rect">
            <a:avLst/>
          </a:prstGeom>
          <a:noFill/>
        </p:spPr>
        <p:txBody>
          <a:bodyPr wrap="square">
            <a:spAutoFit/>
          </a:bodyPr>
          <a:lstStyle/>
          <a:p>
            <a:pPr marL="12700" indent="1588">
              <a:buNone/>
            </a:pPr>
            <a:r>
              <a:rPr lang="en-US" sz="1400" u="sng" dirty="0">
                <a:solidFill>
                  <a:schemeClr val="bg1">
                    <a:lumMod val="50000"/>
                  </a:schemeClr>
                </a:solidFill>
                <a:latin typeface="+mj-lt"/>
              </a:rPr>
              <a:t>Daphne Ippolito</a:t>
            </a:r>
            <a:r>
              <a:rPr lang="en-US" sz="1400" dirty="0">
                <a:solidFill>
                  <a:schemeClr val="bg1">
                    <a:lumMod val="50000"/>
                  </a:schemeClr>
                </a:solidFill>
                <a:latin typeface="+mj-lt"/>
              </a:rPr>
              <a:t>*, Daniel Duckworth*, Chris </a:t>
            </a:r>
            <a:r>
              <a:rPr lang="en-US" sz="1400" dirty="0" err="1">
                <a:solidFill>
                  <a:schemeClr val="bg1">
                    <a:lumMod val="50000"/>
                  </a:schemeClr>
                </a:solidFill>
                <a:latin typeface="+mj-lt"/>
              </a:rPr>
              <a:t>Callison</a:t>
            </a:r>
            <a:r>
              <a:rPr lang="en-US" sz="1400" dirty="0">
                <a:solidFill>
                  <a:schemeClr val="bg1">
                    <a:lumMod val="50000"/>
                  </a:schemeClr>
                </a:solidFill>
                <a:latin typeface="+mj-lt"/>
              </a:rPr>
              <a:t>-Burch, and Douglas Eck. "Automatic Detection of Generated Text is Easiest when Humans are Fooled." In </a:t>
            </a:r>
            <a:r>
              <a:rPr lang="en-US" sz="1400" i="1" dirty="0">
                <a:solidFill>
                  <a:schemeClr val="bg1">
                    <a:lumMod val="50000"/>
                  </a:schemeClr>
                </a:solidFill>
                <a:latin typeface="+mj-lt"/>
              </a:rPr>
              <a:t>ACL</a:t>
            </a:r>
            <a:r>
              <a:rPr lang="en-US" sz="1400" dirty="0">
                <a:solidFill>
                  <a:schemeClr val="bg1">
                    <a:lumMod val="50000"/>
                  </a:schemeClr>
                </a:solidFill>
                <a:latin typeface="+mj-lt"/>
              </a:rPr>
              <a:t> 2020.</a:t>
            </a:r>
          </a:p>
        </p:txBody>
      </p:sp>
    </p:spTree>
    <p:extLst>
      <p:ext uri="{BB962C8B-B14F-4D97-AF65-F5344CB8AC3E}">
        <p14:creationId xmlns:p14="http://schemas.microsoft.com/office/powerpoint/2010/main" val="22392113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FC15B-C731-F74A-B790-36498B7F21CB}"/>
              </a:ext>
            </a:extLst>
          </p:cNvPr>
          <p:cNvSpPr>
            <a:spLocks noGrp="1"/>
          </p:cNvSpPr>
          <p:nvPr>
            <p:ph type="title"/>
          </p:nvPr>
        </p:nvSpPr>
        <p:spPr/>
        <p:txBody>
          <a:bodyPr/>
          <a:lstStyle/>
          <a:p>
            <a:r>
              <a:rPr lang="en-US" dirty="0"/>
              <a:t>Is this text machine-generated?</a:t>
            </a:r>
          </a:p>
        </p:txBody>
      </p:sp>
      <p:sp>
        <p:nvSpPr>
          <p:cNvPr id="4" name="Slide Number Placeholder 3">
            <a:extLst>
              <a:ext uri="{FF2B5EF4-FFF2-40B4-BE49-F238E27FC236}">
                <a16:creationId xmlns:a16="http://schemas.microsoft.com/office/drawing/2014/main" id="{F4432086-E925-624B-8A3D-26D2D2C54F0C}"/>
              </a:ext>
            </a:extLst>
          </p:cNvPr>
          <p:cNvSpPr>
            <a:spLocks noGrp="1"/>
          </p:cNvSpPr>
          <p:nvPr>
            <p:ph type="sldNum" sz="quarter" idx="12"/>
          </p:nvPr>
        </p:nvSpPr>
        <p:spPr/>
        <p:txBody>
          <a:bodyPr/>
          <a:lstStyle/>
          <a:p>
            <a:fld id="{654E4DE7-2D08-6148-917C-4321D781EDEB}" type="slidenum">
              <a:rPr lang="en-US" smtClean="0"/>
              <a:t>39</a:t>
            </a:fld>
            <a:endParaRPr lang="en-US"/>
          </a:p>
        </p:txBody>
      </p:sp>
      <p:pic>
        <p:nvPicPr>
          <p:cNvPr id="5" name="Picture 4">
            <a:extLst>
              <a:ext uri="{FF2B5EF4-FFF2-40B4-BE49-F238E27FC236}">
                <a16:creationId xmlns:a16="http://schemas.microsoft.com/office/drawing/2014/main" id="{A34A33BA-4979-D844-9642-5D783B820978}"/>
              </a:ext>
            </a:extLst>
          </p:cNvPr>
          <p:cNvPicPr>
            <a:picLocks noChangeAspect="1"/>
          </p:cNvPicPr>
          <p:nvPr/>
        </p:nvPicPr>
        <p:blipFill>
          <a:blip r:embed="rId2"/>
          <a:stretch>
            <a:fillRect/>
          </a:stretch>
        </p:blipFill>
        <p:spPr>
          <a:xfrm>
            <a:off x="799441" y="1786944"/>
            <a:ext cx="10554398" cy="3867912"/>
          </a:xfrm>
          <a:prstGeom prst="rect">
            <a:avLst/>
          </a:prstGeom>
        </p:spPr>
      </p:pic>
    </p:spTree>
    <p:extLst>
      <p:ext uri="{BB962C8B-B14F-4D97-AF65-F5344CB8AC3E}">
        <p14:creationId xmlns:p14="http://schemas.microsoft.com/office/powerpoint/2010/main" val="1935052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ADFBE1-24FA-3A48-9420-D147DEF9B5AB}"/>
              </a:ext>
            </a:extLst>
          </p:cNvPr>
          <p:cNvSpPr>
            <a:spLocks noGrp="1"/>
          </p:cNvSpPr>
          <p:nvPr>
            <p:ph type="title"/>
          </p:nvPr>
        </p:nvSpPr>
        <p:spPr/>
        <p:txBody>
          <a:bodyPr/>
          <a:lstStyle/>
          <a:p>
            <a:r>
              <a:rPr lang="en-US" dirty="0"/>
              <a:t>Text Summarization</a:t>
            </a:r>
          </a:p>
        </p:txBody>
      </p:sp>
      <p:sp>
        <p:nvSpPr>
          <p:cNvPr id="8" name="Content Placeholder 7">
            <a:extLst>
              <a:ext uri="{FF2B5EF4-FFF2-40B4-BE49-F238E27FC236}">
                <a16:creationId xmlns:a16="http://schemas.microsoft.com/office/drawing/2014/main" id="{CD31CDF1-E5E6-454F-971D-1CDEEF60540E}"/>
              </a:ext>
            </a:extLst>
          </p:cNvPr>
          <p:cNvSpPr>
            <a:spLocks noGrp="1"/>
          </p:cNvSpPr>
          <p:nvPr>
            <p:ph sz="half" idx="2"/>
          </p:nvPr>
        </p:nvSpPr>
        <p:spPr/>
        <p:txBody>
          <a:bodyPr>
            <a:normAutofit/>
          </a:bodyPr>
          <a:lstStyle/>
          <a:p>
            <a:pPr marL="0" indent="0">
              <a:buNone/>
            </a:pPr>
            <a:r>
              <a:rPr lang="en-US" b="1" dirty="0"/>
              <a:t>Generated Summary: </a:t>
            </a:r>
          </a:p>
          <a:p>
            <a:pPr marL="0" indent="0">
              <a:lnSpc>
                <a:spcPct val="100000"/>
              </a:lnSpc>
              <a:buNone/>
            </a:pPr>
            <a:r>
              <a:rPr lang="en-US" sz="2000" b="1" dirty="0">
                <a:solidFill>
                  <a:schemeClr val="accent3">
                    <a:lumMod val="75000"/>
                  </a:schemeClr>
                </a:solidFill>
                <a:latin typeface="Andale Mono" panose="020B0509000000000004" pitchFamily="49" charset="0"/>
              </a:rPr>
              <a:t>The Canadian leading trade group, Quebec Maple Syrup Producers, is releasing nearly 50 million pounds of its reserve. The reserve was created to prepare for situations, such as poor harvest seasons or a spike in demand for maple syrup. This year saw uncharacteristic warmth in a short spring, which gave maple syrup harvesters little to work with.</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6B20C6CB-B468-CA40-BE3B-E4F0ED8754D4}"/>
              </a:ext>
            </a:extLst>
          </p:cNvPr>
          <p:cNvSpPr>
            <a:spLocks noGrp="1"/>
          </p:cNvSpPr>
          <p:nvPr>
            <p:ph type="sldNum" sz="quarter" idx="12"/>
          </p:nvPr>
        </p:nvSpPr>
        <p:spPr/>
        <p:txBody>
          <a:bodyPr/>
          <a:lstStyle/>
          <a:p>
            <a:fld id="{654E4DE7-2D08-6148-917C-4321D781EDEB}" type="slidenum">
              <a:rPr lang="en-US" smtClean="0"/>
              <a:t>4</a:t>
            </a:fld>
            <a:endParaRPr lang="en-US"/>
          </a:p>
        </p:txBody>
      </p:sp>
      <p:sp>
        <p:nvSpPr>
          <p:cNvPr id="10" name="TextBox 9">
            <a:extLst>
              <a:ext uri="{FF2B5EF4-FFF2-40B4-BE49-F238E27FC236}">
                <a16:creationId xmlns:a16="http://schemas.microsoft.com/office/drawing/2014/main" id="{783F9B15-0947-BD43-B14B-B1D228BF0B4A}"/>
              </a:ext>
            </a:extLst>
          </p:cNvPr>
          <p:cNvSpPr txBox="1"/>
          <p:nvPr/>
        </p:nvSpPr>
        <p:spPr>
          <a:xfrm>
            <a:off x="838200" y="6338986"/>
            <a:ext cx="9418163" cy="307777"/>
          </a:xfrm>
          <a:prstGeom prst="rect">
            <a:avLst/>
          </a:prstGeom>
          <a:noFill/>
        </p:spPr>
        <p:txBody>
          <a:bodyPr wrap="square">
            <a:spAutoFit/>
          </a:bodyPr>
          <a:lstStyle/>
          <a:p>
            <a:r>
              <a:rPr lang="en-US" sz="1400" dirty="0" err="1">
                <a:solidFill>
                  <a:schemeClr val="bg1">
                    <a:lumMod val="50000"/>
                  </a:schemeClr>
                </a:solidFill>
                <a:latin typeface="+mj-lt"/>
              </a:rPr>
              <a:t>Jingqing</a:t>
            </a:r>
            <a:r>
              <a:rPr lang="en-US" sz="1400" dirty="0">
                <a:solidFill>
                  <a:schemeClr val="bg1">
                    <a:lumMod val="50000"/>
                  </a:schemeClr>
                </a:solidFill>
                <a:latin typeface="+mj-lt"/>
              </a:rPr>
              <a:t> Zhang, </a:t>
            </a:r>
            <a:r>
              <a:rPr lang="en-US" sz="1400" b="0" i="0" dirty="0">
                <a:solidFill>
                  <a:schemeClr val="bg1">
                    <a:lumMod val="50000"/>
                  </a:schemeClr>
                </a:solidFill>
                <a:effectLst/>
                <a:latin typeface="+mj-lt"/>
              </a:rPr>
              <a:t>et al. "Pegasus: Pre-training with extracted gap-sentences for abstractive summarization." In PMLR, 2020.</a:t>
            </a:r>
            <a:endParaRPr lang="en-US" sz="1400" dirty="0">
              <a:solidFill>
                <a:schemeClr val="bg1">
                  <a:lumMod val="50000"/>
                </a:schemeClr>
              </a:solidFill>
              <a:latin typeface="+mj-lt"/>
            </a:endParaRPr>
          </a:p>
        </p:txBody>
      </p:sp>
      <p:pic>
        <p:nvPicPr>
          <p:cNvPr id="14" name="Content Placeholder 13">
            <a:extLst>
              <a:ext uri="{FF2B5EF4-FFF2-40B4-BE49-F238E27FC236}">
                <a16:creationId xmlns:a16="http://schemas.microsoft.com/office/drawing/2014/main" id="{24A4A828-E319-BE4D-9D67-9AC49EFF63B9}"/>
              </a:ext>
            </a:extLst>
          </p:cNvPr>
          <p:cNvPicPr>
            <a:picLocks noGrp="1" noChangeAspect="1"/>
          </p:cNvPicPr>
          <p:nvPr>
            <p:ph sz="half" idx="1"/>
          </p:nvPr>
        </p:nvPicPr>
        <p:blipFill rotWithShape="1">
          <a:blip r:embed="rId3"/>
          <a:srcRect l="6927" t="7418" b="31172"/>
          <a:stretch/>
        </p:blipFill>
        <p:spPr>
          <a:xfrm>
            <a:off x="838200" y="1871512"/>
            <a:ext cx="4848229" cy="4139741"/>
          </a:xfrm>
          <a:ln>
            <a:solidFill>
              <a:schemeClr val="bg1">
                <a:lumMod val="50000"/>
              </a:schemeClr>
            </a:solidFill>
          </a:ln>
        </p:spPr>
      </p:pic>
    </p:spTree>
    <p:extLst>
      <p:ext uri="{BB962C8B-B14F-4D97-AF65-F5344CB8AC3E}">
        <p14:creationId xmlns:p14="http://schemas.microsoft.com/office/powerpoint/2010/main" val="15657235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FC15B-C731-F74A-B790-36498B7F21CB}"/>
              </a:ext>
            </a:extLst>
          </p:cNvPr>
          <p:cNvSpPr>
            <a:spLocks noGrp="1"/>
          </p:cNvSpPr>
          <p:nvPr>
            <p:ph type="title"/>
          </p:nvPr>
        </p:nvSpPr>
        <p:spPr/>
        <p:txBody>
          <a:bodyPr/>
          <a:lstStyle/>
          <a:p>
            <a:r>
              <a:rPr lang="en-US" dirty="0"/>
              <a:t>Is this text machine-generated? </a:t>
            </a:r>
            <a:r>
              <a:rPr lang="en-US" b="1" dirty="0">
                <a:solidFill>
                  <a:schemeClr val="accent2"/>
                </a:solidFill>
                <a:latin typeface="+mn-lt"/>
              </a:rPr>
              <a:t>Answer: yes</a:t>
            </a:r>
          </a:p>
        </p:txBody>
      </p:sp>
      <p:sp>
        <p:nvSpPr>
          <p:cNvPr id="4" name="Slide Number Placeholder 3">
            <a:extLst>
              <a:ext uri="{FF2B5EF4-FFF2-40B4-BE49-F238E27FC236}">
                <a16:creationId xmlns:a16="http://schemas.microsoft.com/office/drawing/2014/main" id="{F4432086-E925-624B-8A3D-26D2D2C54F0C}"/>
              </a:ext>
            </a:extLst>
          </p:cNvPr>
          <p:cNvSpPr>
            <a:spLocks noGrp="1"/>
          </p:cNvSpPr>
          <p:nvPr>
            <p:ph type="sldNum" sz="quarter" idx="12"/>
          </p:nvPr>
        </p:nvSpPr>
        <p:spPr/>
        <p:txBody>
          <a:bodyPr/>
          <a:lstStyle/>
          <a:p>
            <a:fld id="{654E4DE7-2D08-6148-917C-4321D781EDEB}" type="slidenum">
              <a:rPr lang="en-US" smtClean="0"/>
              <a:t>40</a:t>
            </a:fld>
            <a:endParaRPr lang="en-US" dirty="0"/>
          </a:p>
        </p:txBody>
      </p:sp>
      <p:pic>
        <p:nvPicPr>
          <p:cNvPr id="7" name="Picture 6">
            <a:extLst>
              <a:ext uri="{FF2B5EF4-FFF2-40B4-BE49-F238E27FC236}">
                <a16:creationId xmlns:a16="http://schemas.microsoft.com/office/drawing/2014/main" id="{DA0A4BF6-726E-984C-86EA-EB6FA227C67F}"/>
              </a:ext>
            </a:extLst>
          </p:cNvPr>
          <p:cNvPicPr>
            <a:picLocks noChangeAspect="1"/>
          </p:cNvPicPr>
          <p:nvPr/>
        </p:nvPicPr>
        <p:blipFill>
          <a:blip r:embed="rId2"/>
          <a:stretch>
            <a:fillRect/>
          </a:stretch>
        </p:blipFill>
        <p:spPr>
          <a:xfrm>
            <a:off x="795528" y="1786945"/>
            <a:ext cx="10554397" cy="3867912"/>
          </a:xfrm>
          <a:prstGeom prst="rect">
            <a:avLst/>
          </a:prstGeom>
        </p:spPr>
      </p:pic>
    </p:spTree>
    <p:extLst>
      <p:ext uri="{BB962C8B-B14F-4D97-AF65-F5344CB8AC3E}">
        <p14:creationId xmlns:p14="http://schemas.microsoft.com/office/powerpoint/2010/main" val="17311485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FC15B-C731-F74A-B790-36498B7F21CB}"/>
              </a:ext>
            </a:extLst>
          </p:cNvPr>
          <p:cNvSpPr>
            <a:spLocks noGrp="1"/>
          </p:cNvSpPr>
          <p:nvPr>
            <p:ph type="title"/>
          </p:nvPr>
        </p:nvSpPr>
        <p:spPr/>
        <p:txBody>
          <a:bodyPr/>
          <a:lstStyle/>
          <a:p>
            <a:r>
              <a:rPr lang="en-US" dirty="0"/>
              <a:t>Is this text machine-generated? </a:t>
            </a:r>
            <a:r>
              <a:rPr lang="en-US" b="1" dirty="0">
                <a:solidFill>
                  <a:schemeClr val="accent2"/>
                </a:solidFill>
                <a:latin typeface="+mn-lt"/>
              </a:rPr>
              <a:t>Answer: yes</a:t>
            </a:r>
          </a:p>
        </p:txBody>
      </p:sp>
      <p:sp>
        <p:nvSpPr>
          <p:cNvPr id="4" name="Slide Number Placeholder 3">
            <a:extLst>
              <a:ext uri="{FF2B5EF4-FFF2-40B4-BE49-F238E27FC236}">
                <a16:creationId xmlns:a16="http://schemas.microsoft.com/office/drawing/2014/main" id="{F4432086-E925-624B-8A3D-26D2D2C54F0C}"/>
              </a:ext>
            </a:extLst>
          </p:cNvPr>
          <p:cNvSpPr>
            <a:spLocks noGrp="1"/>
          </p:cNvSpPr>
          <p:nvPr>
            <p:ph type="sldNum" sz="quarter" idx="12"/>
          </p:nvPr>
        </p:nvSpPr>
        <p:spPr/>
        <p:txBody>
          <a:bodyPr/>
          <a:lstStyle/>
          <a:p>
            <a:fld id="{654E4DE7-2D08-6148-917C-4321D781EDEB}" type="slidenum">
              <a:rPr lang="en-US" smtClean="0"/>
              <a:t>41</a:t>
            </a:fld>
            <a:endParaRPr lang="en-US" dirty="0"/>
          </a:p>
        </p:txBody>
      </p:sp>
      <p:pic>
        <p:nvPicPr>
          <p:cNvPr id="5" name="Picture 4">
            <a:extLst>
              <a:ext uri="{FF2B5EF4-FFF2-40B4-BE49-F238E27FC236}">
                <a16:creationId xmlns:a16="http://schemas.microsoft.com/office/drawing/2014/main" id="{F6478026-210B-E140-BBBB-F9D63FAC2943}"/>
              </a:ext>
            </a:extLst>
          </p:cNvPr>
          <p:cNvPicPr>
            <a:picLocks noChangeAspect="1"/>
          </p:cNvPicPr>
          <p:nvPr/>
        </p:nvPicPr>
        <p:blipFill>
          <a:blip r:embed="rId3"/>
          <a:stretch>
            <a:fillRect/>
          </a:stretch>
        </p:blipFill>
        <p:spPr>
          <a:xfrm>
            <a:off x="795528" y="1787897"/>
            <a:ext cx="10554398" cy="3867912"/>
          </a:xfrm>
          <a:prstGeom prst="rect">
            <a:avLst/>
          </a:prstGeom>
        </p:spPr>
      </p:pic>
    </p:spTree>
    <p:extLst>
      <p:ext uri="{BB962C8B-B14F-4D97-AF65-F5344CB8AC3E}">
        <p14:creationId xmlns:p14="http://schemas.microsoft.com/office/powerpoint/2010/main" val="34765479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FC15B-C731-F74A-B790-36498B7F21CB}"/>
              </a:ext>
            </a:extLst>
          </p:cNvPr>
          <p:cNvSpPr>
            <a:spLocks noGrp="1"/>
          </p:cNvSpPr>
          <p:nvPr>
            <p:ph type="title"/>
          </p:nvPr>
        </p:nvSpPr>
        <p:spPr/>
        <p:txBody>
          <a:bodyPr/>
          <a:lstStyle/>
          <a:p>
            <a:r>
              <a:rPr lang="en-US" dirty="0"/>
              <a:t>Is this text machine-generated? </a:t>
            </a:r>
            <a:r>
              <a:rPr lang="en-US" b="1" dirty="0">
                <a:solidFill>
                  <a:schemeClr val="accent2"/>
                </a:solidFill>
                <a:latin typeface="+mn-lt"/>
              </a:rPr>
              <a:t>Answer: yes</a:t>
            </a:r>
          </a:p>
        </p:txBody>
      </p:sp>
      <p:sp>
        <p:nvSpPr>
          <p:cNvPr id="4" name="Slide Number Placeholder 3">
            <a:extLst>
              <a:ext uri="{FF2B5EF4-FFF2-40B4-BE49-F238E27FC236}">
                <a16:creationId xmlns:a16="http://schemas.microsoft.com/office/drawing/2014/main" id="{F4432086-E925-624B-8A3D-26D2D2C54F0C}"/>
              </a:ext>
            </a:extLst>
          </p:cNvPr>
          <p:cNvSpPr>
            <a:spLocks noGrp="1"/>
          </p:cNvSpPr>
          <p:nvPr>
            <p:ph type="sldNum" sz="quarter" idx="12"/>
          </p:nvPr>
        </p:nvSpPr>
        <p:spPr/>
        <p:txBody>
          <a:bodyPr/>
          <a:lstStyle/>
          <a:p>
            <a:fld id="{654E4DE7-2D08-6148-917C-4321D781EDEB}" type="slidenum">
              <a:rPr lang="en-US" smtClean="0"/>
              <a:t>42</a:t>
            </a:fld>
            <a:endParaRPr lang="en-US"/>
          </a:p>
        </p:txBody>
      </p:sp>
      <p:pic>
        <p:nvPicPr>
          <p:cNvPr id="5" name="Picture 4">
            <a:extLst>
              <a:ext uri="{FF2B5EF4-FFF2-40B4-BE49-F238E27FC236}">
                <a16:creationId xmlns:a16="http://schemas.microsoft.com/office/drawing/2014/main" id="{B7BAFCC0-D10D-514D-9F35-E9EF46A6DAE9}"/>
              </a:ext>
            </a:extLst>
          </p:cNvPr>
          <p:cNvPicPr>
            <a:picLocks noChangeAspect="1"/>
          </p:cNvPicPr>
          <p:nvPr/>
        </p:nvPicPr>
        <p:blipFill>
          <a:blip r:embed="rId3"/>
          <a:stretch>
            <a:fillRect/>
          </a:stretch>
        </p:blipFill>
        <p:spPr>
          <a:xfrm>
            <a:off x="795528" y="1787897"/>
            <a:ext cx="10554398" cy="3867912"/>
          </a:xfrm>
          <a:prstGeom prst="rect">
            <a:avLst/>
          </a:prstGeom>
        </p:spPr>
      </p:pic>
    </p:spTree>
    <p:extLst>
      <p:ext uri="{BB962C8B-B14F-4D97-AF65-F5344CB8AC3E}">
        <p14:creationId xmlns:p14="http://schemas.microsoft.com/office/powerpoint/2010/main" val="4768860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166C7-1482-F34D-91CD-58C45F92D528}"/>
              </a:ext>
            </a:extLst>
          </p:cNvPr>
          <p:cNvSpPr>
            <a:spLocks noGrp="1"/>
          </p:cNvSpPr>
          <p:nvPr>
            <p:ph type="title"/>
          </p:nvPr>
        </p:nvSpPr>
        <p:spPr/>
        <p:txBody>
          <a:bodyPr/>
          <a:lstStyle/>
          <a:p>
            <a:r>
              <a:rPr lang="en-US" dirty="0"/>
              <a:t>Is this text machine-generated? </a:t>
            </a:r>
            <a:r>
              <a:rPr lang="en-US" b="1" dirty="0">
                <a:solidFill>
                  <a:schemeClr val="accent2"/>
                </a:solidFill>
              </a:rPr>
              <a:t>Answer: yes</a:t>
            </a:r>
            <a:endParaRPr lang="en-US" dirty="0"/>
          </a:p>
        </p:txBody>
      </p:sp>
      <p:sp>
        <p:nvSpPr>
          <p:cNvPr id="4" name="Slide Number Placeholder 3">
            <a:extLst>
              <a:ext uri="{FF2B5EF4-FFF2-40B4-BE49-F238E27FC236}">
                <a16:creationId xmlns:a16="http://schemas.microsoft.com/office/drawing/2014/main" id="{8B186F7F-C650-DE43-A100-B2C62FD51677}"/>
              </a:ext>
            </a:extLst>
          </p:cNvPr>
          <p:cNvSpPr>
            <a:spLocks noGrp="1"/>
          </p:cNvSpPr>
          <p:nvPr>
            <p:ph type="sldNum" sz="quarter" idx="12"/>
          </p:nvPr>
        </p:nvSpPr>
        <p:spPr/>
        <p:txBody>
          <a:bodyPr/>
          <a:lstStyle/>
          <a:p>
            <a:fld id="{654E4DE7-2D08-6148-917C-4321D781EDEB}" type="slidenum">
              <a:rPr lang="en-US" smtClean="0"/>
              <a:t>43</a:t>
            </a:fld>
            <a:endParaRPr lang="en-US"/>
          </a:p>
        </p:txBody>
      </p:sp>
      <p:pic>
        <p:nvPicPr>
          <p:cNvPr id="5" name="Picture 4">
            <a:extLst>
              <a:ext uri="{FF2B5EF4-FFF2-40B4-BE49-F238E27FC236}">
                <a16:creationId xmlns:a16="http://schemas.microsoft.com/office/drawing/2014/main" id="{1BFF8D6E-96B2-3345-B0C5-7E417B731A98}"/>
              </a:ext>
            </a:extLst>
          </p:cNvPr>
          <p:cNvPicPr>
            <a:picLocks noChangeAspect="1"/>
          </p:cNvPicPr>
          <p:nvPr/>
        </p:nvPicPr>
        <p:blipFill>
          <a:blip r:embed="rId3"/>
          <a:stretch>
            <a:fillRect/>
          </a:stretch>
        </p:blipFill>
        <p:spPr>
          <a:xfrm>
            <a:off x="65960" y="6179574"/>
            <a:ext cx="4349612" cy="753397"/>
          </a:xfrm>
          <a:prstGeom prst="rect">
            <a:avLst/>
          </a:prstGeom>
        </p:spPr>
      </p:pic>
      <p:pic>
        <p:nvPicPr>
          <p:cNvPr id="6" name="Picture 5">
            <a:extLst>
              <a:ext uri="{FF2B5EF4-FFF2-40B4-BE49-F238E27FC236}">
                <a16:creationId xmlns:a16="http://schemas.microsoft.com/office/drawing/2014/main" id="{FA9EF250-8523-1449-864B-2AF99E7EDB20}"/>
              </a:ext>
            </a:extLst>
          </p:cNvPr>
          <p:cNvPicPr>
            <a:picLocks noChangeAspect="1"/>
          </p:cNvPicPr>
          <p:nvPr/>
        </p:nvPicPr>
        <p:blipFill>
          <a:blip r:embed="rId4"/>
          <a:stretch>
            <a:fillRect/>
          </a:stretch>
        </p:blipFill>
        <p:spPr>
          <a:xfrm>
            <a:off x="795528" y="1787897"/>
            <a:ext cx="10554398" cy="3867912"/>
          </a:xfrm>
          <a:prstGeom prst="rect">
            <a:avLst/>
          </a:prstGeom>
        </p:spPr>
      </p:pic>
    </p:spTree>
    <p:extLst>
      <p:ext uri="{BB962C8B-B14F-4D97-AF65-F5344CB8AC3E}">
        <p14:creationId xmlns:p14="http://schemas.microsoft.com/office/powerpoint/2010/main" val="29399640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F583E12-7041-AA4A-A151-C6D324B50340}"/>
              </a:ext>
            </a:extLst>
          </p:cNvPr>
          <p:cNvPicPr>
            <a:picLocks noChangeAspect="1"/>
          </p:cNvPicPr>
          <p:nvPr/>
        </p:nvPicPr>
        <p:blipFill>
          <a:blip r:embed="rId3"/>
          <a:stretch>
            <a:fillRect/>
          </a:stretch>
        </p:blipFill>
        <p:spPr>
          <a:xfrm>
            <a:off x="65960" y="6179574"/>
            <a:ext cx="4349612" cy="753397"/>
          </a:xfrm>
          <a:prstGeom prst="rect">
            <a:avLst/>
          </a:prstGeom>
        </p:spPr>
      </p:pic>
      <p:sp>
        <p:nvSpPr>
          <p:cNvPr id="2" name="Title 1">
            <a:extLst>
              <a:ext uri="{FF2B5EF4-FFF2-40B4-BE49-F238E27FC236}">
                <a16:creationId xmlns:a16="http://schemas.microsoft.com/office/drawing/2014/main" id="{71A166C7-1482-F34D-91CD-58C45F92D528}"/>
              </a:ext>
            </a:extLst>
          </p:cNvPr>
          <p:cNvSpPr>
            <a:spLocks noGrp="1"/>
          </p:cNvSpPr>
          <p:nvPr>
            <p:ph type="title"/>
          </p:nvPr>
        </p:nvSpPr>
        <p:spPr>
          <a:xfrm>
            <a:off x="838199" y="365125"/>
            <a:ext cx="10636045" cy="1325563"/>
          </a:xfrm>
        </p:spPr>
        <p:txBody>
          <a:bodyPr/>
          <a:lstStyle/>
          <a:p>
            <a:r>
              <a:rPr lang="en-US" dirty="0"/>
              <a:t>What does the real Wikipedia article look like?</a:t>
            </a:r>
          </a:p>
        </p:txBody>
      </p:sp>
      <p:sp>
        <p:nvSpPr>
          <p:cNvPr id="4" name="Slide Number Placeholder 3">
            <a:extLst>
              <a:ext uri="{FF2B5EF4-FFF2-40B4-BE49-F238E27FC236}">
                <a16:creationId xmlns:a16="http://schemas.microsoft.com/office/drawing/2014/main" id="{8B186F7F-C650-DE43-A100-B2C62FD51677}"/>
              </a:ext>
            </a:extLst>
          </p:cNvPr>
          <p:cNvSpPr>
            <a:spLocks noGrp="1"/>
          </p:cNvSpPr>
          <p:nvPr>
            <p:ph type="sldNum" sz="quarter" idx="12"/>
          </p:nvPr>
        </p:nvSpPr>
        <p:spPr/>
        <p:txBody>
          <a:bodyPr/>
          <a:lstStyle/>
          <a:p>
            <a:fld id="{654E4DE7-2D08-6148-917C-4321D781EDEB}" type="slidenum">
              <a:rPr lang="en-US" smtClean="0"/>
              <a:t>44</a:t>
            </a:fld>
            <a:endParaRPr lang="en-US"/>
          </a:p>
        </p:txBody>
      </p:sp>
      <p:pic>
        <p:nvPicPr>
          <p:cNvPr id="3" name="Picture 2">
            <a:extLst>
              <a:ext uri="{FF2B5EF4-FFF2-40B4-BE49-F238E27FC236}">
                <a16:creationId xmlns:a16="http://schemas.microsoft.com/office/drawing/2014/main" id="{C2CEA852-0B65-2247-8968-23AD6A276271}"/>
              </a:ext>
            </a:extLst>
          </p:cNvPr>
          <p:cNvPicPr>
            <a:picLocks noChangeAspect="1"/>
          </p:cNvPicPr>
          <p:nvPr/>
        </p:nvPicPr>
        <p:blipFill>
          <a:blip r:embed="rId4"/>
          <a:stretch>
            <a:fillRect/>
          </a:stretch>
        </p:blipFill>
        <p:spPr>
          <a:xfrm>
            <a:off x="795528" y="1787898"/>
            <a:ext cx="10552176" cy="4165975"/>
          </a:xfrm>
          <a:prstGeom prst="rect">
            <a:avLst/>
          </a:prstGeom>
        </p:spPr>
      </p:pic>
    </p:spTree>
    <p:extLst>
      <p:ext uri="{BB962C8B-B14F-4D97-AF65-F5344CB8AC3E}">
        <p14:creationId xmlns:p14="http://schemas.microsoft.com/office/powerpoint/2010/main" val="9407350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166BE7-F0F3-F741-B181-0A05CC5541FA}"/>
              </a:ext>
            </a:extLst>
          </p:cNvPr>
          <p:cNvSpPr>
            <a:spLocks noGrp="1"/>
          </p:cNvSpPr>
          <p:nvPr>
            <p:ph type="title"/>
          </p:nvPr>
        </p:nvSpPr>
        <p:spPr/>
        <p:txBody>
          <a:bodyPr>
            <a:normAutofit/>
          </a:bodyPr>
          <a:lstStyle/>
          <a:p>
            <a:r>
              <a:rPr lang="en-US" dirty="0"/>
              <a:t>Do automatic classifiers and human raters detect the same text as machine-generated?</a:t>
            </a:r>
          </a:p>
        </p:txBody>
      </p:sp>
      <p:sp>
        <p:nvSpPr>
          <p:cNvPr id="4" name="Slide Number Placeholder 3">
            <a:extLst>
              <a:ext uri="{FF2B5EF4-FFF2-40B4-BE49-F238E27FC236}">
                <a16:creationId xmlns:a16="http://schemas.microsoft.com/office/drawing/2014/main" id="{28C88DD3-D3D6-C249-95C9-6D670022A121}"/>
              </a:ext>
            </a:extLst>
          </p:cNvPr>
          <p:cNvSpPr>
            <a:spLocks noGrp="1"/>
          </p:cNvSpPr>
          <p:nvPr>
            <p:ph type="sldNum" sz="quarter" idx="12"/>
          </p:nvPr>
        </p:nvSpPr>
        <p:spPr/>
        <p:txBody>
          <a:bodyPr/>
          <a:lstStyle/>
          <a:p>
            <a:fld id="{654E4DE7-2D08-6148-917C-4321D781EDEB}" type="slidenum">
              <a:rPr lang="en-US" smtClean="0"/>
              <a:t>45</a:t>
            </a:fld>
            <a:endParaRPr lang="en-US"/>
          </a:p>
        </p:txBody>
      </p:sp>
    </p:spTree>
    <p:extLst>
      <p:ext uri="{BB962C8B-B14F-4D97-AF65-F5344CB8AC3E}">
        <p14:creationId xmlns:p14="http://schemas.microsoft.com/office/powerpoint/2010/main" val="37366400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03FE0-090A-1141-B7A3-03DEA59C9A8C}"/>
              </a:ext>
            </a:extLst>
          </p:cNvPr>
          <p:cNvSpPr>
            <a:spLocks noGrp="1"/>
          </p:cNvSpPr>
          <p:nvPr>
            <p:ph type="title"/>
          </p:nvPr>
        </p:nvSpPr>
        <p:spPr/>
        <p:txBody>
          <a:bodyPr/>
          <a:lstStyle/>
          <a:p>
            <a:r>
              <a:rPr lang="en-US" dirty="0"/>
              <a:t>How does text generation 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C1E081-66CA-7A45-B88D-0214656E9FE3}"/>
                  </a:ext>
                </a:extLst>
              </p:cNvPr>
              <p:cNvSpPr>
                <a:spLocks noGrp="1"/>
              </p:cNvSpPr>
              <p:nvPr>
                <p:ph idx="1"/>
              </p:nvPr>
            </p:nvSpPr>
            <p:spPr>
              <a:xfrm>
                <a:off x="838199" y="1825625"/>
                <a:ext cx="11149013" cy="4775200"/>
              </a:xfrm>
            </p:spPr>
            <p:txBody>
              <a:bodyPr>
                <a:normAutofit/>
              </a:bodyPr>
              <a:lstStyle/>
              <a:p>
                <a:pPr marL="0" indent="0">
                  <a:buNone/>
                </a:pPr>
                <a:r>
                  <a:rPr lang="en-US" dirty="0"/>
                  <a:t>A </a:t>
                </a:r>
                <a:r>
                  <a:rPr lang="en-US" b="1" dirty="0"/>
                  <a:t>language model </a:t>
                </a:r>
                <a:r>
                  <a:rPr lang="en-US" dirty="0"/>
                  <a:t>predicts a probability distribution over what the next word in a sequence should be, given the previous words:</a:t>
                </a:r>
              </a:p>
              <a:p>
                <a:pPr marL="0" indent="0">
                  <a:buNone/>
                </a:pP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r>
                        <a:rPr lang="vi-VN" b="0" i="1" smtClean="0">
                          <a:latin typeface="Cambria Math" panose="02040503050406030204" pitchFamily="18" charset="0"/>
                        </a:rPr>
                        <m:t> ~ </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𝑣</m:t>
                          </m:r>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e>
                      </m:d>
                    </m:oMath>
                  </m:oMathPara>
                </a14:m>
                <a:endParaRPr lang="en-US" dirty="0"/>
              </a:p>
              <a:p>
                <a:pPr marL="0" indent="0">
                  <a:buNone/>
                </a:pPr>
                <a:endParaRPr lang="en-US" dirty="0"/>
              </a:p>
              <a:p>
                <a:pPr marL="0" indent="0">
                  <a:buNone/>
                </a:pPr>
                <a:r>
                  <a:rPr lang="en-US" dirty="0"/>
                  <a:t>A </a:t>
                </a:r>
                <a:r>
                  <a:rPr lang="en-US" b="1" dirty="0"/>
                  <a:t>decoding method </a:t>
                </a:r>
                <a:r>
                  <a:rPr lang="en-US" dirty="0"/>
                  <a:t>is an algorithm for repeatedly selecting words to output given the language model’s predicted distribution.</a:t>
                </a:r>
              </a:p>
              <a:p>
                <a:pPr marL="0" indent="0">
                  <a:buNone/>
                </a:pPr>
                <a:endParaRPr lang="en-US" sz="2400" dirty="0"/>
              </a:p>
            </p:txBody>
          </p:sp>
        </mc:Choice>
        <mc:Fallback xmlns="">
          <p:sp>
            <p:nvSpPr>
              <p:cNvPr id="3" name="Content Placeholder 2">
                <a:extLst>
                  <a:ext uri="{FF2B5EF4-FFF2-40B4-BE49-F238E27FC236}">
                    <a16:creationId xmlns:a16="http://schemas.microsoft.com/office/drawing/2014/main" id="{34C1E081-66CA-7A45-B88D-0214656E9FE3}"/>
                  </a:ext>
                </a:extLst>
              </p:cNvPr>
              <p:cNvSpPr>
                <a:spLocks noGrp="1" noRot="1" noChangeAspect="1" noMove="1" noResize="1" noEditPoints="1" noAdjustHandles="1" noChangeArrowheads="1" noChangeShapeType="1" noTextEdit="1"/>
              </p:cNvSpPr>
              <p:nvPr>
                <p:ph idx="1"/>
              </p:nvPr>
            </p:nvSpPr>
            <p:spPr>
              <a:xfrm>
                <a:off x="838199" y="1825625"/>
                <a:ext cx="11149013" cy="4775200"/>
              </a:xfrm>
              <a:blipFill>
                <a:blip r:embed="rId3"/>
                <a:stretch>
                  <a:fillRect l="-1024" t="-212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C2FDC3BA-7598-AE47-BFB5-514BC4C9D17E}"/>
              </a:ext>
            </a:extLst>
          </p:cNvPr>
          <p:cNvSpPr>
            <a:spLocks noGrp="1"/>
          </p:cNvSpPr>
          <p:nvPr>
            <p:ph type="sldNum" sz="quarter" idx="12"/>
          </p:nvPr>
        </p:nvSpPr>
        <p:spPr/>
        <p:txBody>
          <a:bodyPr/>
          <a:lstStyle/>
          <a:p>
            <a:fld id="{654E4DE7-2D08-6148-917C-4321D781EDEB}" type="slidenum">
              <a:rPr lang="en-US" smtClean="0"/>
              <a:t>46</a:t>
            </a:fld>
            <a:endParaRPr lang="en-US"/>
          </a:p>
        </p:txBody>
      </p:sp>
      <p:sp>
        <p:nvSpPr>
          <p:cNvPr id="6" name="TextBox 5">
            <a:extLst>
              <a:ext uri="{FF2B5EF4-FFF2-40B4-BE49-F238E27FC236}">
                <a16:creationId xmlns:a16="http://schemas.microsoft.com/office/drawing/2014/main" id="{876EA12C-0EA0-8741-8DA6-3DDAB2F419B7}"/>
              </a:ext>
            </a:extLst>
          </p:cNvPr>
          <p:cNvSpPr txBox="1"/>
          <p:nvPr/>
        </p:nvSpPr>
        <p:spPr>
          <a:xfrm>
            <a:off x="204788" y="6534021"/>
            <a:ext cx="12950628" cy="307777"/>
          </a:xfrm>
          <a:prstGeom prst="rect">
            <a:avLst/>
          </a:prstGeom>
          <a:noFill/>
        </p:spPr>
        <p:txBody>
          <a:bodyPr wrap="square">
            <a:spAutoFit/>
          </a:bodyPr>
          <a:lstStyle/>
          <a:p>
            <a:r>
              <a:rPr lang="en-US" sz="1400" b="1" u="sng" dirty="0">
                <a:solidFill>
                  <a:schemeClr val="bg1">
                    <a:lumMod val="50000"/>
                  </a:schemeClr>
                </a:solidFill>
                <a:latin typeface="+mj-lt"/>
              </a:rPr>
              <a:t>Daphne Ippolito.</a:t>
            </a:r>
            <a:r>
              <a:rPr lang="en-US" sz="1400" dirty="0">
                <a:solidFill>
                  <a:schemeClr val="bg1">
                    <a:lumMod val="50000"/>
                  </a:schemeClr>
                </a:solidFill>
                <a:latin typeface="+mj-lt"/>
              </a:rPr>
              <a:t>  ”A Tutorial on Neural Language Models and Text Generation." </a:t>
            </a:r>
            <a:r>
              <a:rPr lang="en-US" sz="1400" dirty="0">
                <a:solidFill>
                  <a:schemeClr val="bg1">
                    <a:lumMod val="50000"/>
                  </a:schemeClr>
                </a:solidFill>
                <a:latin typeface="+mj-lt"/>
                <a:hlinkClick r:id="rId4"/>
              </a:rPr>
              <a:t>www.seas.upenn.edu/~daphnei/nlg_tutorial.pdf</a:t>
            </a:r>
            <a:r>
              <a:rPr lang="en-US" sz="1400" dirty="0">
                <a:solidFill>
                  <a:schemeClr val="bg1">
                    <a:lumMod val="50000"/>
                  </a:schemeClr>
                </a:solidFill>
                <a:latin typeface="+mj-lt"/>
              </a:rPr>
              <a:t>  </a:t>
            </a:r>
          </a:p>
        </p:txBody>
      </p:sp>
    </p:spTree>
    <p:extLst>
      <p:ext uri="{BB962C8B-B14F-4D97-AF65-F5344CB8AC3E}">
        <p14:creationId xmlns:p14="http://schemas.microsoft.com/office/powerpoint/2010/main" val="3931073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40FA120-B2E1-1740-AA82-623B60AD29FB}"/>
              </a:ext>
            </a:extLst>
          </p:cNvPr>
          <p:cNvPicPr>
            <a:picLocks noChangeAspect="1"/>
          </p:cNvPicPr>
          <p:nvPr/>
        </p:nvPicPr>
        <p:blipFill rotWithShape="1">
          <a:blip r:embed="rId3"/>
          <a:srcRect t="10698"/>
          <a:stretch/>
        </p:blipFill>
        <p:spPr>
          <a:xfrm>
            <a:off x="4049488" y="3516086"/>
            <a:ext cx="4735714" cy="3171824"/>
          </a:xfrm>
          <a:prstGeom prst="rect">
            <a:avLst/>
          </a:prstGeom>
        </p:spPr>
      </p:pic>
      <p:sp>
        <p:nvSpPr>
          <p:cNvPr id="2" name="Title 1">
            <a:extLst>
              <a:ext uri="{FF2B5EF4-FFF2-40B4-BE49-F238E27FC236}">
                <a16:creationId xmlns:a16="http://schemas.microsoft.com/office/drawing/2014/main" id="{2CE03FE0-090A-1141-B7A3-03DEA59C9A8C}"/>
              </a:ext>
            </a:extLst>
          </p:cNvPr>
          <p:cNvSpPr>
            <a:spLocks noGrp="1"/>
          </p:cNvSpPr>
          <p:nvPr>
            <p:ph type="title"/>
          </p:nvPr>
        </p:nvSpPr>
        <p:spPr/>
        <p:txBody>
          <a:bodyPr/>
          <a:lstStyle/>
          <a:p>
            <a:r>
              <a:rPr lang="en-US" dirty="0"/>
              <a:t>How does text generation 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C1E081-66CA-7A45-B88D-0214656E9FE3}"/>
                  </a:ext>
                </a:extLst>
              </p:cNvPr>
              <p:cNvSpPr>
                <a:spLocks noGrp="1"/>
              </p:cNvSpPr>
              <p:nvPr>
                <p:ph idx="1"/>
              </p:nvPr>
            </p:nvSpPr>
            <p:spPr>
              <a:xfrm>
                <a:off x="838199" y="1825625"/>
                <a:ext cx="11149013" cy="4775200"/>
              </a:xfrm>
            </p:spPr>
            <p:txBody>
              <a:bodyPr>
                <a:normAutofit/>
              </a:bodyPr>
              <a:lstStyle/>
              <a:p>
                <a:pPr marL="0" indent="0">
                  <a:buNone/>
                </a:pPr>
                <a:r>
                  <a:rPr lang="en-US" dirty="0"/>
                  <a:t>Suppose we want to generate a continuation for the prompt:</a:t>
                </a:r>
              </a:p>
              <a:p>
                <a:pPr marL="0" indent="0">
                  <a:buNone/>
                </a:pPr>
                <a:r>
                  <a:rPr lang="en-US" sz="2400" dirty="0">
                    <a:solidFill>
                      <a:schemeClr val="accent3">
                        <a:lumMod val="75000"/>
                      </a:schemeClr>
                    </a:solidFill>
                    <a:latin typeface="Andale Mono" panose="020B0509000000000004" pitchFamily="49" charset="0"/>
                  </a:rPr>
                  <a:t>A hippopotamus ate my</a:t>
                </a:r>
                <a:r>
                  <a:rPr lang="en-US" sz="2400" dirty="0"/>
                  <a:t>…</a:t>
                </a:r>
                <a:endParaRPr lang="en-US" sz="2400" dirty="0">
                  <a:solidFill>
                    <a:schemeClr val="accent3">
                      <a:lumMod val="75000"/>
                    </a:schemeClr>
                  </a:solidFill>
                  <a:latin typeface="Andale Mono" panose="020B0509000000000004" pitchFamily="49" charset="0"/>
                </a:endParaRPr>
              </a:p>
              <a:p>
                <a:pPr marL="0" indent="0">
                  <a:buNone/>
                </a:pPr>
                <a:r>
                  <a:rPr lang="en-US" dirty="0"/>
                  <a:t>We compute:</a:t>
                </a:r>
                <a:endParaRPr lang="en-US" sz="2400" dirty="0">
                  <a:solidFill>
                    <a:schemeClr val="accent4">
                      <a:lumMod val="75000"/>
                    </a:schemeClr>
                  </a:solidFill>
                  <a:latin typeface="Andale Mono" panose="020B0509000000000004" pitchFamily="49"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𝜃</m:t>
                          </m:r>
                        </m:sub>
                      </m:sSub>
                      <m:d>
                        <m:dPr>
                          <m:ctrlPr>
                            <a:rPr lang="en-US" sz="2400" i="1">
                              <a:latin typeface="Cambria Math" panose="02040503050406030204" pitchFamily="18" charset="0"/>
                            </a:rPr>
                          </m:ctrlPr>
                        </m:dPr>
                        <m:e>
                          <m:r>
                            <m:rPr>
                              <m:nor/>
                            </m:rPr>
                            <a:rPr lang="en-US" sz="2400" b="0" i="0" smtClean="0">
                              <a:solidFill>
                                <a:schemeClr val="accent3">
                                  <a:lumMod val="75000"/>
                                </a:schemeClr>
                              </a:solidFill>
                              <a:latin typeface="Andale Mono" panose="020B0509000000000004" pitchFamily="49" charset="0"/>
                            </a:rPr>
                            <m:t>A</m:t>
                          </m:r>
                          <m:r>
                            <m:rPr>
                              <m:nor/>
                            </m:rPr>
                            <a:rPr lang="en-US" sz="2400" b="0" i="0" smtClean="0">
                              <a:solidFill>
                                <a:schemeClr val="accent3">
                                  <a:lumMod val="75000"/>
                                </a:schemeClr>
                              </a:solidFill>
                              <a:latin typeface="Andale Mono" panose="020B0509000000000004" pitchFamily="49" charset="0"/>
                            </a:rPr>
                            <m:t> </m:t>
                          </m:r>
                          <m:r>
                            <m:rPr>
                              <m:nor/>
                            </m:rPr>
                            <a:rPr lang="en-US" sz="2400" b="0" i="0" smtClean="0">
                              <a:solidFill>
                                <a:schemeClr val="accent3">
                                  <a:lumMod val="75000"/>
                                </a:schemeClr>
                              </a:solidFill>
                              <a:latin typeface="Andale Mono" panose="020B0509000000000004" pitchFamily="49" charset="0"/>
                            </a:rPr>
                            <m:t>hippopotamus</m:t>
                          </m:r>
                          <m:r>
                            <m:rPr>
                              <m:nor/>
                            </m:rPr>
                            <a:rPr lang="en-US" sz="2400" b="0" i="0" smtClean="0">
                              <a:solidFill>
                                <a:schemeClr val="accent3">
                                  <a:lumMod val="75000"/>
                                </a:schemeClr>
                              </a:solidFill>
                              <a:latin typeface="Andale Mono" panose="020B0509000000000004" pitchFamily="49" charset="0"/>
                            </a:rPr>
                            <m:t> </m:t>
                          </m:r>
                          <m:r>
                            <m:rPr>
                              <m:nor/>
                            </m:rPr>
                            <a:rPr lang="en-US" sz="2400" b="0" i="0" smtClean="0">
                              <a:solidFill>
                                <a:schemeClr val="accent3">
                                  <a:lumMod val="75000"/>
                                </a:schemeClr>
                              </a:solidFill>
                              <a:latin typeface="Andale Mono" panose="020B0509000000000004" pitchFamily="49" charset="0"/>
                            </a:rPr>
                            <m:t>ate</m:t>
                          </m:r>
                          <m:r>
                            <m:rPr>
                              <m:nor/>
                            </m:rPr>
                            <a:rPr lang="en-US" sz="2400" b="0" i="0" smtClean="0">
                              <a:solidFill>
                                <a:schemeClr val="accent3">
                                  <a:lumMod val="75000"/>
                                </a:schemeClr>
                              </a:solidFill>
                              <a:latin typeface="Andale Mono" panose="020B0509000000000004" pitchFamily="49" charset="0"/>
                            </a:rPr>
                            <m:t> </m:t>
                          </m:r>
                          <m:r>
                            <m:rPr>
                              <m:nor/>
                            </m:rPr>
                            <a:rPr lang="en-US" sz="2400" b="0" i="0" smtClean="0">
                              <a:solidFill>
                                <a:schemeClr val="accent3">
                                  <a:lumMod val="75000"/>
                                </a:schemeClr>
                              </a:solidFill>
                              <a:latin typeface="Andale Mono" panose="020B0509000000000004" pitchFamily="49" charset="0"/>
                            </a:rPr>
                            <m:t>my</m:t>
                          </m:r>
                        </m:e>
                      </m:d>
                      <m:r>
                        <a:rPr lang="en-US" sz="2400" b="0" i="1" smtClean="0">
                          <a:solidFill>
                            <a:schemeClr val="accent4">
                              <a:lumMod val="75000"/>
                            </a:schemeClr>
                          </a:solidFill>
                          <a:latin typeface="Cambria Math" panose="02040503050406030204" pitchFamily="18" charset="0"/>
                        </a:rPr>
                        <m:t>=</m:t>
                      </m:r>
                    </m:oMath>
                  </m:oMathPara>
                </a14:m>
                <a:endParaRPr lang="en-US" dirty="0"/>
              </a:p>
              <a:p>
                <a:pPr marL="0" indent="0">
                  <a:buNone/>
                </a:pPr>
                <a:endParaRPr lang="en-US" dirty="0"/>
              </a:p>
              <a:p>
                <a:pPr marL="0" indent="0">
                  <a:buNone/>
                </a:pPr>
                <a:endParaRPr lang="en-US" sz="2400" dirty="0"/>
              </a:p>
              <a:p>
                <a:pPr marL="0" indent="0">
                  <a:buNone/>
                </a:pPr>
                <a:endParaRPr lang="en-US" sz="2400" dirty="0"/>
              </a:p>
            </p:txBody>
          </p:sp>
        </mc:Choice>
        <mc:Fallback xmlns="">
          <p:sp>
            <p:nvSpPr>
              <p:cNvPr id="3" name="Content Placeholder 2">
                <a:extLst>
                  <a:ext uri="{FF2B5EF4-FFF2-40B4-BE49-F238E27FC236}">
                    <a16:creationId xmlns:a16="http://schemas.microsoft.com/office/drawing/2014/main" id="{34C1E081-66CA-7A45-B88D-0214656E9FE3}"/>
                  </a:ext>
                </a:extLst>
              </p:cNvPr>
              <p:cNvSpPr>
                <a:spLocks noGrp="1" noRot="1" noChangeAspect="1" noMove="1" noResize="1" noEditPoints="1" noAdjustHandles="1" noChangeArrowheads="1" noChangeShapeType="1" noTextEdit="1"/>
              </p:cNvSpPr>
              <p:nvPr>
                <p:ph idx="1"/>
              </p:nvPr>
            </p:nvSpPr>
            <p:spPr>
              <a:xfrm>
                <a:off x="838199" y="1825625"/>
                <a:ext cx="11149013" cy="4775200"/>
              </a:xfrm>
              <a:blipFill>
                <a:blip r:embed="rId4"/>
                <a:stretch>
                  <a:fillRect l="-1024" t="-212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C2FDC3BA-7598-AE47-BFB5-514BC4C9D17E}"/>
              </a:ext>
            </a:extLst>
          </p:cNvPr>
          <p:cNvSpPr>
            <a:spLocks noGrp="1"/>
          </p:cNvSpPr>
          <p:nvPr>
            <p:ph type="sldNum" sz="quarter" idx="12"/>
          </p:nvPr>
        </p:nvSpPr>
        <p:spPr/>
        <p:txBody>
          <a:bodyPr/>
          <a:lstStyle/>
          <a:p>
            <a:fld id="{654E4DE7-2D08-6148-917C-4321D781EDEB}" type="slidenum">
              <a:rPr lang="en-US" smtClean="0"/>
              <a:t>47</a:t>
            </a:fld>
            <a:endParaRPr lang="en-US"/>
          </a:p>
        </p:txBody>
      </p:sp>
      <p:sp>
        <p:nvSpPr>
          <p:cNvPr id="6" name="TextBox 5">
            <a:extLst>
              <a:ext uri="{FF2B5EF4-FFF2-40B4-BE49-F238E27FC236}">
                <a16:creationId xmlns:a16="http://schemas.microsoft.com/office/drawing/2014/main" id="{7883F99E-897A-D74E-9700-52289B38302C}"/>
              </a:ext>
            </a:extLst>
          </p:cNvPr>
          <p:cNvSpPr txBox="1"/>
          <p:nvPr/>
        </p:nvSpPr>
        <p:spPr>
          <a:xfrm>
            <a:off x="204788" y="6534021"/>
            <a:ext cx="12950628" cy="307777"/>
          </a:xfrm>
          <a:prstGeom prst="rect">
            <a:avLst/>
          </a:prstGeom>
          <a:noFill/>
        </p:spPr>
        <p:txBody>
          <a:bodyPr wrap="square">
            <a:spAutoFit/>
          </a:bodyPr>
          <a:lstStyle/>
          <a:p>
            <a:r>
              <a:rPr lang="en-US" sz="1400" b="1" u="sng" dirty="0">
                <a:solidFill>
                  <a:schemeClr val="bg1">
                    <a:lumMod val="50000"/>
                  </a:schemeClr>
                </a:solidFill>
                <a:latin typeface="+mj-lt"/>
              </a:rPr>
              <a:t>Daphne Ippolito.</a:t>
            </a:r>
            <a:r>
              <a:rPr lang="en-US" sz="1400" dirty="0">
                <a:solidFill>
                  <a:schemeClr val="bg1">
                    <a:lumMod val="50000"/>
                  </a:schemeClr>
                </a:solidFill>
                <a:latin typeface="+mj-lt"/>
              </a:rPr>
              <a:t>  ”A Tutorial on Neural Language Models and Text Generation." </a:t>
            </a:r>
            <a:r>
              <a:rPr lang="en-US" sz="1400" dirty="0">
                <a:solidFill>
                  <a:schemeClr val="bg1">
                    <a:lumMod val="50000"/>
                  </a:schemeClr>
                </a:solidFill>
                <a:latin typeface="+mj-lt"/>
                <a:hlinkClick r:id="rId5"/>
              </a:rPr>
              <a:t>www.seas.upenn.edu/~daphnei/nlg_tutorial.pdf</a:t>
            </a:r>
            <a:r>
              <a:rPr lang="en-US" sz="1400" dirty="0">
                <a:solidFill>
                  <a:schemeClr val="bg1">
                    <a:lumMod val="50000"/>
                  </a:schemeClr>
                </a:solidFill>
                <a:latin typeface="+mj-lt"/>
              </a:rPr>
              <a:t>  </a:t>
            </a:r>
          </a:p>
        </p:txBody>
      </p:sp>
    </p:spTree>
    <p:extLst>
      <p:ext uri="{BB962C8B-B14F-4D97-AF65-F5344CB8AC3E}">
        <p14:creationId xmlns:p14="http://schemas.microsoft.com/office/powerpoint/2010/main" val="41233658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40FA120-B2E1-1740-AA82-623B60AD29FB}"/>
              </a:ext>
            </a:extLst>
          </p:cNvPr>
          <p:cNvPicPr>
            <a:picLocks noChangeAspect="1"/>
          </p:cNvPicPr>
          <p:nvPr/>
        </p:nvPicPr>
        <p:blipFill rotWithShape="1">
          <a:blip r:embed="rId3"/>
          <a:srcRect t="10698"/>
          <a:stretch/>
        </p:blipFill>
        <p:spPr>
          <a:xfrm>
            <a:off x="823255" y="2054060"/>
            <a:ext cx="4735714" cy="3171824"/>
          </a:xfrm>
          <a:prstGeom prst="rect">
            <a:avLst/>
          </a:prstGeom>
        </p:spPr>
      </p:pic>
      <p:sp>
        <p:nvSpPr>
          <p:cNvPr id="2" name="Title 1">
            <a:extLst>
              <a:ext uri="{FF2B5EF4-FFF2-40B4-BE49-F238E27FC236}">
                <a16:creationId xmlns:a16="http://schemas.microsoft.com/office/drawing/2014/main" id="{2CE03FE0-090A-1141-B7A3-03DEA59C9A8C}"/>
              </a:ext>
            </a:extLst>
          </p:cNvPr>
          <p:cNvSpPr>
            <a:spLocks noGrp="1"/>
          </p:cNvSpPr>
          <p:nvPr>
            <p:ph type="title"/>
          </p:nvPr>
        </p:nvSpPr>
        <p:spPr/>
        <p:txBody>
          <a:bodyPr/>
          <a:lstStyle/>
          <a:p>
            <a:r>
              <a:rPr lang="en-US" dirty="0"/>
              <a:t>Three Common Decoding Methods</a:t>
            </a:r>
          </a:p>
        </p:txBody>
      </p:sp>
      <p:sp>
        <p:nvSpPr>
          <p:cNvPr id="3" name="Content Placeholder 2">
            <a:extLst>
              <a:ext uri="{FF2B5EF4-FFF2-40B4-BE49-F238E27FC236}">
                <a16:creationId xmlns:a16="http://schemas.microsoft.com/office/drawing/2014/main" id="{34C1E081-66CA-7A45-B88D-0214656E9FE3}"/>
              </a:ext>
            </a:extLst>
          </p:cNvPr>
          <p:cNvSpPr>
            <a:spLocks noGrp="1"/>
          </p:cNvSpPr>
          <p:nvPr>
            <p:ph idx="1"/>
          </p:nvPr>
        </p:nvSpPr>
        <p:spPr>
          <a:xfrm>
            <a:off x="5891212" y="1825625"/>
            <a:ext cx="6096000" cy="4775200"/>
          </a:xfrm>
        </p:spPr>
        <p:txBody>
          <a:bodyPr>
            <a:normAutofit/>
          </a:bodyPr>
          <a:lstStyle/>
          <a:p>
            <a:pPr marL="457200" indent="-457200">
              <a:buFont typeface="+mj-lt"/>
              <a:buAutoNum type="arabicPeriod"/>
            </a:pPr>
            <a:r>
              <a:rPr lang="en-US" sz="2400" dirty="0"/>
              <a:t>Always pick the most likely word.</a:t>
            </a:r>
          </a:p>
          <a:p>
            <a:pPr marL="457200" indent="-457200">
              <a:buFont typeface="+mj-lt"/>
              <a:buAutoNum type="arabicPeriod"/>
            </a:pPr>
            <a:endParaRPr lang="en-US" sz="2400" dirty="0"/>
          </a:p>
        </p:txBody>
      </p:sp>
      <p:sp>
        <p:nvSpPr>
          <p:cNvPr id="7" name="Slide Number Placeholder 6">
            <a:extLst>
              <a:ext uri="{FF2B5EF4-FFF2-40B4-BE49-F238E27FC236}">
                <a16:creationId xmlns:a16="http://schemas.microsoft.com/office/drawing/2014/main" id="{C2FDC3BA-7598-AE47-BFB5-514BC4C9D17E}"/>
              </a:ext>
            </a:extLst>
          </p:cNvPr>
          <p:cNvSpPr>
            <a:spLocks noGrp="1"/>
          </p:cNvSpPr>
          <p:nvPr>
            <p:ph type="sldNum" sz="quarter" idx="12"/>
          </p:nvPr>
        </p:nvSpPr>
        <p:spPr/>
        <p:txBody>
          <a:bodyPr/>
          <a:lstStyle/>
          <a:p>
            <a:fld id="{654E4DE7-2D08-6148-917C-4321D781EDEB}" type="slidenum">
              <a:rPr lang="en-US" smtClean="0"/>
              <a:t>48</a:t>
            </a:fld>
            <a:endParaRPr lang="en-US"/>
          </a:p>
        </p:txBody>
      </p:sp>
      <p:sp>
        <p:nvSpPr>
          <p:cNvPr id="6" name="Rectangle 5">
            <a:extLst>
              <a:ext uri="{FF2B5EF4-FFF2-40B4-BE49-F238E27FC236}">
                <a16:creationId xmlns:a16="http://schemas.microsoft.com/office/drawing/2014/main" id="{676F0563-1A6B-A642-8415-568B60C786E2}"/>
              </a:ext>
            </a:extLst>
          </p:cNvPr>
          <p:cNvSpPr/>
          <p:nvPr/>
        </p:nvSpPr>
        <p:spPr>
          <a:xfrm>
            <a:off x="983340" y="2206171"/>
            <a:ext cx="1005114" cy="217715"/>
          </a:xfrm>
          <a:prstGeom prst="rect">
            <a:avLst/>
          </a:prstGeom>
          <a:noFill/>
          <a:ln w="5080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D0F5B07-A9CD-AA46-AFD6-9E0A9475F89C}"/>
                  </a:ext>
                </a:extLst>
              </p:cNvPr>
              <p:cNvSpPr txBox="1"/>
              <p:nvPr/>
            </p:nvSpPr>
            <p:spPr>
              <a:xfrm>
                <a:off x="28599" y="1690688"/>
                <a:ext cx="6096000" cy="40011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a:latin typeface="Cambria Math" panose="02040503050406030204" pitchFamily="18" charset="0"/>
                            </a:rPr>
                            <m:t>𝑓</m:t>
                          </m:r>
                        </m:e>
                        <m:sub>
                          <m:r>
                            <a:rPr lang="en-US" sz="2000" b="0" i="1" smtClean="0">
                              <a:latin typeface="Cambria Math" panose="02040503050406030204" pitchFamily="18" charset="0"/>
                            </a:rPr>
                            <m:t>𝜃</m:t>
                          </m:r>
                        </m:sub>
                      </m:sSub>
                      <m:d>
                        <m:dPr>
                          <m:ctrlPr>
                            <a:rPr lang="en-US" sz="2000" i="1">
                              <a:latin typeface="Cambria Math" panose="02040503050406030204" pitchFamily="18" charset="0"/>
                            </a:rPr>
                          </m:ctrlPr>
                        </m:dPr>
                        <m:e>
                          <m:r>
                            <m:rPr>
                              <m:nor/>
                            </m:rPr>
                            <a:rPr lang="en-US" sz="2000" b="0" i="0" smtClean="0">
                              <a:solidFill>
                                <a:schemeClr val="accent3">
                                  <a:lumMod val="75000"/>
                                </a:schemeClr>
                              </a:solidFill>
                              <a:latin typeface="Andale Mono" panose="020B0509000000000004" pitchFamily="49" charset="0"/>
                            </a:rPr>
                            <m:t>A</m:t>
                          </m:r>
                          <m:r>
                            <m:rPr>
                              <m:nor/>
                            </m:rPr>
                            <a:rPr lang="en-US" sz="2000" b="0" i="0" smtClean="0">
                              <a:solidFill>
                                <a:schemeClr val="accent3">
                                  <a:lumMod val="75000"/>
                                </a:schemeClr>
                              </a:solidFill>
                              <a:latin typeface="Andale Mono" panose="020B0509000000000004" pitchFamily="49" charset="0"/>
                            </a:rPr>
                            <m:t> </m:t>
                          </m:r>
                          <m:r>
                            <m:rPr>
                              <m:nor/>
                            </m:rPr>
                            <a:rPr lang="en-US" sz="2000" b="0" i="0" smtClean="0">
                              <a:solidFill>
                                <a:schemeClr val="accent3">
                                  <a:lumMod val="75000"/>
                                </a:schemeClr>
                              </a:solidFill>
                              <a:latin typeface="Andale Mono" panose="020B0509000000000004" pitchFamily="49" charset="0"/>
                            </a:rPr>
                            <m:t>hippopotamus</m:t>
                          </m:r>
                          <m:r>
                            <m:rPr>
                              <m:nor/>
                            </m:rPr>
                            <a:rPr lang="en-US" sz="2000" b="0" i="0" smtClean="0">
                              <a:solidFill>
                                <a:schemeClr val="accent3">
                                  <a:lumMod val="75000"/>
                                </a:schemeClr>
                              </a:solidFill>
                              <a:latin typeface="Andale Mono" panose="020B0509000000000004" pitchFamily="49" charset="0"/>
                            </a:rPr>
                            <m:t> </m:t>
                          </m:r>
                          <m:r>
                            <m:rPr>
                              <m:nor/>
                            </m:rPr>
                            <a:rPr lang="en-US" sz="2000" b="0" i="0" smtClean="0">
                              <a:solidFill>
                                <a:schemeClr val="accent3">
                                  <a:lumMod val="75000"/>
                                </a:schemeClr>
                              </a:solidFill>
                              <a:latin typeface="Andale Mono" panose="020B0509000000000004" pitchFamily="49" charset="0"/>
                            </a:rPr>
                            <m:t>ate</m:t>
                          </m:r>
                          <m:r>
                            <m:rPr>
                              <m:nor/>
                            </m:rPr>
                            <a:rPr lang="en-US" sz="2000" b="0" i="0" smtClean="0">
                              <a:solidFill>
                                <a:schemeClr val="accent3">
                                  <a:lumMod val="75000"/>
                                </a:schemeClr>
                              </a:solidFill>
                              <a:latin typeface="Andale Mono" panose="020B0509000000000004" pitchFamily="49" charset="0"/>
                            </a:rPr>
                            <m:t> </m:t>
                          </m:r>
                          <m:r>
                            <m:rPr>
                              <m:nor/>
                            </m:rPr>
                            <a:rPr lang="en-US" sz="2000" b="0" i="0" smtClean="0">
                              <a:solidFill>
                                <a:schemeClr val="accent3">
                                  <a:lumMod val="75000"/>
                                </a:schemeClr>
                              </a:solidFill>
                              <a:latin typeface="Andale Mono" panose="020B0509000000000004" pitchFamily="49" charset="0"/>
                            </a:rPr>
                            <m:t>my</m:t>
                          </m:r>
                        </m:e>
                      </m:d>
                      <m:r>
                        <a:rPr lang="en-US" sz="2000" b="0" i="1" smtClean="0">
                          <a:solidFill>
                            <a:schemeClr val="accent4">
                              <a:lumMod val="75000"/>
                            </a:schemeClr>
                          </a:solidFill>
                          <a:latin typeface="Cambria Math" panose="02040503050406030204" pitchFamily="18" charset="0"/>
                        </a:rPr>
                        <m:t>=</m:t>
                      </m:r>
                    </m:oMath>
                  </m:oMathPara>
                </a14:m>
                <a:endParaRPr lang="en-US" sz="2000" dirty="0"/>
              </a:p>
            </p:txBody>
          </p:sp>
        </mc:Choice>
        <mc:Fallback xmlns="">
          <p:sp>
            <p:nvSpPr>
              <p:cNvPr id="11" name="TextBox 10">
                <a:extLst>
                  <a:ext uri="{FF2B5EF4-FFF2-40B4-BE49-F238E27FC236}">
                    <a16:creationId xmlns:a16="http://schemas.microsoft.com/office/drawing/2014/main" id="{0D0F5B07-A9CD-AA46-AFD6-9E0A9475F89C}"/>
                  </a:ext>
                </a:extLst>
              </p:cNvPr>
              <p:cNvSpPr txBox="1">
                <a:spLocks noRot="1" noChangeAspect="1" noMove="1" noResize="1" noEditPoints="1" noAdjustHandles="1" noChangeArrowheads="1" noChangeShapeType="1" noTextEdit="1"/>
              </p:cNvSpPr>
              <p:nvPr/>
            </p:nvSpPr>
            <p:spPr>
              <a:xfrm>
                <a:off x="28599" y="1690688"/>
                <a:ext cx="6096000" cy="400110"/>
              </a:xfrm>
              <a:prstGeom prst="rect">
                <a:avLst/>
              </a:prstGeom>
              <a:blipFill>
                <a:blip r:embed="rId4"/>
                <a:stretch>
                  <a:fillRect b="-18182"/>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271B88BE-8FB4-AA43-8823-160E86F7CE3F}"/>
              </a:ext>
            </a:extLst>
          </p:cNvPr>
          <p:cNvSpPr txBox="1"/>
          <p:nvPr/>
        </p:nvSpPr>
        <p:spPr>
          <a:xfrm>
            <a:off x="204788" y="6534021"/>
            <a:ext cx="12950628" cy="307777"/>
          </a:xfrm>
          <a:prstGeom prst="rect">
            <a:avLst/>
          </a:prstGeom>
          <a:noFill/>
        </p:spPr>
        <p:txBody>
          <a:bodyPr wrap="square">
            <a:spAutoFit/>
          </a:bodyPr>
          <a:lstStyle/>
          <a:p>
            <a:r>
              <a:rPr lang="en-US" sz="1400" b="1" u="sng" dirty="0">
                <a:solidFill>
                  <a:schemeClr val="bg1">
                    <a:lumMod val="50000"/>
                  </a:schemeClr>
                </a:solidFill>
                <a:latin typeface="+mj-lt"/>
              </a:rPr>
              <a:t>Daphne Ippolito.</a:t>
            </a:r>
            <a:r>
              <a:rPr lang="en-US" sz="1400" dirty="0">
                <a:solidFill>
                  <a:schemeClr val="bg1">
                    <a:lumMod val="50000"/>
                  </a:schemeClr>
                </a:solidFill>
                <a:latin typeface="+mj-lt"/>
              </a:rPr>
              <a:t>  ”A Tutorial on Neural Language Models and Text Generation." </a:t>
            </a:r>
            <a:r>
              <a:rPr lang="en-US" sz="1400" dirty="0">
                <a:solidFill>
                  <a:schemeClr val="bg1">
                    <a:lumMod val="50000"/>
                  </a:schemeClr>
                </a:solidFill>
                <a:latin typeface="+mj-lt"/>
                <a:hlinkClick r:id="rId5"/>
              </a:rPr>
              <a:t>www.seas.upenn.edu/~daphnei/nlg_tutorial.pdf</a:t>
            </a:r>
            <a:r>
              <a:rPr lang="en-US" sz="1400" dirty="0">
                <a:solidFill>
                  <a:schemeClr val="bg1">
                    <a:lumMod val="50000"/>
                  </a:schemeClr>
                </a:solidFill>
                <a:latin typeface="+mj-lt"/>
              </a:rPr>
              <a:t>  </a:t>
            </a:r>
          </a:p>
        </p:txBody>
      </p:sp>
    </p:spTree>
    <p:extLst>
      <p:ext uri="{BB962C8B-B14F-4D97-AF65-F5344CB8AC3E}">
        <p14:creationId xmlns:p14="http://schemas.microsoft.com/office/powerpoint/2010/main" val="32932300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40FA120-B2E1-1740-AA82-623B60AD29FB}"/>
              </a:ext>
            </a:extLst>
          </p:cNvPr>
          <p:cNvPicPr>
            <a:picLocks noChangeAspect="1"/>
          </p:cNvPicPr>
          <p:nvPr/>
        </p:nvPicPr>
        <p:blipFill rotWithShape="1">
          <a:blip r:embed="rId3"/>
          <a:srcRect t="10698"/>
          <a:stretch/>
        </p:blipFill>
        <p:spPr>
          <a:xfrm>
            <a:off x="823255" y="2054060"/>
            <a:ext cx="4735714" cy="3171824"/>
          </a:xfrm>
          <a:prstGeom prst="rect">
            <a:avLst/>
          </a:prstGeom>
        </p:spPr>
      </p:pic>
      <p:sp>
        <p:nvSpPr>
          <p:cNvPr id="2" name="Title 1">
            <a:extLst>
              <a:ext uri="{FF2B5EF4-FFF2-40B4-BE49-F238E27FC236}">
                <a16:creationId xmlns:a16="http://schemas.microsoft.com/office/drawing/2014/main" id="{2CE03FE0-090A-1141-B7A3-03DEA59C9A8C}"/>
              </a:ext>
            </a:extLst>
          </p:cNvPr>
          <p:cNvSpPr>
            <a:spLocks noGrp="1"/>
          </p:cNvSpPr>
          <p:nvPr>
            <p:ph type="title"/>
          </p:nvPr>
        </p:nvSpPr>
        <p:spPr/>
        <p:txBody>
          <a:bodyPr/>
          <a:lstStyle/>
          <a:p>
            <a:r>
              <a:rPr lang="en-US" dirty="0"/>
              <a:t>Three Common Decoding Methods</a:t>
            </a:r>
          </a:p>
        </p:txBody>
      </p:sp>
      <p:sp>
        <p:nvSpPr>
          <p:cNvPr id="3" name="Content Placeholder 2">
            <a:extLst>
              <a:ext uri="{FF2B5EF4-FFF2-40B4-BE49-F238E27FC236}">
                <a16:creationId xmlns:a16="http://schemas.microsoft.com/office/drawing/2014/main" id="{34C1E081-66CA-7A45-B88D-0214656E9FE3}"/>
              </a:ext>
            </a:extLst>
          </p:cNvPr>
          <p:cNvSpPr>
            <a:spLocks noGrp="1"/>
          </p:cNvSpPr>
          <p:nvPr>
            <p:ph idx="1"/>
          </p:nvPr>
        </p:nvSpPr>
        <p:spPr>
          <a:xfrm>
            <a:off x="5891212" y="1825625"/>
            <a:ext cx="6096000" cy="4775200"/>
          </a:xfrm>
        </p:spPr>
        <p:txBody>
          <a:bodyPr>
            <a:normAutofit/>
          </a:bodyPr>
          <a:lstStyle/>
          <a:p>
            <a:pPr marL="457200" indent="-457200">
              <a:buFont typeface="+mj-lt"/>
              <a:buAutoNum type="arabicPeriod"/>
            </a:pPr>
            <a:r>
              <a:rPr lang="en-US" sz="2400" dirty="0"/>
              <a:t>Always pick the most likely word.</a:t>
            </a:r>
          </a:p>
          <a:p>
            <a:pPr marL="457200" indent="-457200">
              <a:buFont typeface="+mj-lt"/>
              <a:buAutoNum type="arabicPeriod"/>
            </a:pPr>
            <a:r>
              <a:rPr lang="en-US" sz="2400" dirty="0"/>
              <a:t>Sample randomly from the full distribution predicted by the model.</a:t>
            </a:r>
          </a:p>
          <a:p>
            <a:pPr marL="457200" indent="-457200">
              <a:buFont typeface="+mj-lt"/>
              <a:buAutoNum type="arabicPeriod"/>
            </a:pPr>
            <a:endParaRPr lang="en-US" sz="2400" dirty="0"/>
          </a:p>
        </p:txBody>
      </p:sp>
      <p:sp>
        <p:nvSpPr>
          <p:cNvPr id="7" name="Slide Number Placeholder 6">
            <a:extLst>
              <a:ext uri="{FF2B5EF4-FFF2-40B4-BE49-F238E27FC236}">
                <a16:creationId xmlns:a16="http://schemas.microsoft.com/office/drawing/2014/main" id="{C2FDC3BA-7598-AE47-BFB5-514BC4C9D17E}"/>
              </a:ext>
            </a:extLst>
          </p:cNvPr>
          <p:cNvSpPr>
            <a:spLocks noGrp="1"/>
          </p:cNvSpPr>
          <p:nvPr>
            <p:ph type="sldNum" sz="quarter" idx="12"/>
          </p:nvPr>
        </p:nvSpPr>
        <p:spPr/>
        <p:txBody>
          <a:bodyPr/>
          <a:lstStyle/>
          <a:p>
            <a:fld id="{654E4DE7-2D08-6148-917C-4321D781EDEB}" type="slidenum">
              <a:rPr lang="en-US" smtClean="0"/>
              <a:t>49</a:t>
            </a:fld>
            <a:endParaRPr lang="en-US"/>
          </a:p>
        </p:txBody>
      </p:sp>
      <p:sp>
        <p:nvSpPr>
          <p:cNvPr id="6" name="Rectangle 5">
            <a:extLst>
              <a:ext uri="{FF2B5EF4-FFF2-40B4-BE49-F238E27FC236}">
                <a16:creationId xmlns:a16="http://schemas.microsoft.com/office/drawing/2014/main" id="{676F0563-1A6B-A642-8415-568B60C786E2}"/>
              </a:ext>
            </a:extLst>
          </p:cNvPr>
          <p:cNvSpPr/>
          <p:nvPr/>
        </p:nvSpPr>
        <p:spPr>
          <a:xfrm>
            <a:off x="983340" y="2206171"/>
            <a:ext cx="1005114" cy="2191658"/>
          </a:xfrm>
          <a:prstGeom prst="rect">
            <a:avLst/>
          </a:prstGeom>
          <a:noFill/>
          <a:ln w="5080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CFFE984-473B-5447-9B9D-24214CD700F8}"/>
                  </a:ext>
                </a:extLst>
              </p:cNvPr>
              <p:cNvSpPr txBox="1"/>
              <p:nvPr/>
            </p:nvSpPr>
            <p:spPr>
              <a:xfrm>
                <a:off x="28599" y="1690688"/>
                <a:ext cx="6096000" cy="40011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a:latin typeface="Cambria Math" panose="02040503050406030204" pitchFamily="18" charset="0"/>
                            </a:rPr>
                            <m:t>𝑓</m:t>
                          </m:r>
                        </m:e>
                        <m:sub>
                          <m:r>
                            <a:rPr lang="en-US" sz="2000" b="0" i="1" smtClean="0">
                              <a:latin typeface="Cambria Math" panose="02040503050406030204" pitchFamily="18" charset="0"/>
                            </a:rPr>
                            <m:t>𝜃</m:t>
                          </m:r>
                        </m:sub>
                      </m:sSub>
                      <m:d>
                        <m:dPr>
                          <m:ctrlPr>
                            <a:rPr lang="en-US" sz="2000" i="1">
                              <a:latin typeface="Cambria Math" panose="02040503050406030204" pitchFamily="18" charset="0"/>
                            </a:rPr>
                          </m:ctrlPr>
                        </m:dPr>
                        <m:e>
                          <m:r>
                            <m:rPr>
                              <m:nor/>
                            </m:rPr>
                            <a:rPr lang="en-US" sz="2000" b="0" i="0" smtClean="0">
                              <a:solidFill>
                                <a:schemeClr val="accent3">
                                  <a:lumMod val="75000"/>
                                </a:schemeClr>
                              </a:solidFill>
                              <a:latin typeface="Andale Mono" panose="020B0509000000000004" pitchFamily="49" charset="0"/>
                            </a:rPr>
                            <m:t>A</m:t>
                          </m:r>
                          <m:r>
                            <m:rPr>
                              <m:nor/>
                            </m:rPr>
                            <a:rPr lang="en-US" sz="2000" b="0" i="0" smtClean="0">
                              <a:solidFill>
                                <a:schemeClr val="accent3">
                                  <a:lumMod val="75000"/>
                                </a:schemeClr>
                              </a:solidFill>
                              <a:latin typeface="Andale Mono" panose="020B0509000000000004" pitchFamily="49" charset="0"/>
                            </a:rPr>
                            <m:t> </m:t>
                          </m:r>
                          <m:r>
                            <m:rPr>
                              <m:nor/>
                            </m:rPr>
                            <a:rPr lang="en-US" sz="2000" b="0" i="0" smtClean="0">
                              <a:solidFill>
                                <a:schemeClr val="accent3">
                                  <a:lumMod val="75000"/>
                                </a:schemeClr>
                              </a:solidFill>
                              <a:latin typeface="Andale Mono" panose="020B0509000000000004" pitchFamily="49" charset="0"/>
                            </a:rPr>
                            <m:t>hippopotamus</m:t>
                          </m:r>
                          <m:r>
                            <m:rPr>
                              <m:nor/>
                            </m:rPr>
                            <a:rPr lang="en-US" sz="2000" b="0" i="0" smtClean="0">
                              <a:solidFill>
                                <a:schemeClr val="accent3">
                                  <a:lumMod val="75000"/>
                                </a:schemeClr>
                              </a:solidFill>
                              <a:latin typeface="Andale Mono" panose="020B0509000000000004" pitchFamily="49" charset="0"/>
                            </a:rPr>
                            <m:t> </m:t>
                          </m:r>
                          <m:r>
                            <m:rPr>
                              <m:nor/>
                            </m:rPr>
                            <a:rPr lang="en-US" sz="2000" b="0" i="0" smtClean="0">
                              <a:solidFill>
                                <a:schemeClr val="accent3">
                                  <a:lumMod val="75000"/>
                                </a:schemeClr>
                              </a:solidFill>
                              <a:latin typeface="Andale Mono" panose="020B0509000000000004" pitchFamily="49" charset="0"/>
                            </a:rPr>
                            <m:t>ate</m:t>
                          </m:r>
                          <m:r>
                            <m:rPr>
                              <m:nor/>
                            </m:rPr>
                            <a:rPr lang="en-US" sz="2000" b="0" i="0" smtClean="0">
                              <a:solidFill>
                                <a:schemeClr val="accent3">
                                  <a:lumMod val="75000"/>
                                </a:schemeClr>
                              </a:solidFill>
                              <a:latin typeface="Andale Mono" panose="020B0509000000000004" pitchFamily="49" charset="0"/>
                            </a:rPr>
                            <m:t> </m:t>
                          </m:r>
                          <m:r>
                            <m:rPr>
                              <m:nor/>
                            </m:rPr>
                            <a:rPr lang="en-US" sz="2000" b="0" i="0" smtClean="0">
                              <a:solidFill>
                                <a:schemeClr val="accent3">
                                  <a:lumMod val="75000"/>
                                </a:schemeClr>
                              </a:solidFill>
                              <a:latin typeface="Andale Mono" panose="020B0509000000000004" pitchFamily="49" charset="0"/>
                            </a:rPr>
                            <m:t>my</m:t>
                          </m:r>
                        </m:e>
                      </m:d>
                      <m:r>
                        <a:rPr lang="en-US" sz="2000" b="0" i="1" smtClean="0">
                          <a:solidFill>
                            <a:schemeClr val="accent4">
                              <a:lumMod val="75000"/>
                            </a:schemeClr>
                          </a:solidFill>
                          <a:latin typeface="Cambria Math" panose="02040503050406030204" pitchFamily="18" charset="0"/>
                        </a:rPr>
                        <m:t>=</m:t>
                      </m:r>
                    </m:oMath>
                  </m:oMathPara>
                </a14:m>
                <a:endParaRPr lang="en-US" sz="2000" dirty="0"/>
              </a:p>
            </p:txBody>
          </p:sp>
        </mc:Choice>
        <mc:Fallback xmlns="">
          <p:sp>
            <p:nvSpPr>
              <p:cNvPr id="10" name="TextBox 9">
                <a:extLst>
                  <a:ext uri="{FF2B5EF4-FFF2-40B4-BE49-F238E27FC236}">
                    <a16:creationId xmlns:a16="http://schemas.microsoft.com/office/drawing/2014/main" id="{8CFFE984-473B-5447-9B9D-24214CD700F8}"/>
                  </a:ext>
                </a:extLst>
              </p:cNvPr>
              <p:cNvSpPr txBox="1">
                <a:spLocks noRot="1" noChangeAspect="1" noMove="1" noResize="1" noEditPoints="1" noAdjustHandles="1" noChangeArrowheads="1" noChangeShapeType="1" noTextEdit="1"/>
              </p:cNvSpPr>
              <p:nvPr/>
            </p:nvSpPr>
            <p:spPr>
              <a:xfrm>
                <a:off x="28599" y="1690688"/>
                <a:ext cx="6096000" cy="400110"/>
              </a:xfrm>
              <a:prstGeom prst="rect">
                <a:avLst/>
              </a:prstGeom>
              <a:blipFill>
                <a:blip r:embed="rId4"/>
                <a:stretch>
                  <a:fillRect b="-18182"/>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2D7FFA13-88D0-8245-BE6A-377CD9421C56}"/>
              </a:ext>
            </a:extLst>
          </p:cNvPr>
          <p:cNvSpPr txBox="1"/>
          <p:nvPr/>
        </p:nvSpPr>
        <p:spPr>
          <a:xfrm>
            <a:off x="204788" y="6534021"/>
            <a:ext cx="12950628" cy="307777"/>
          </a:xfrm>
          <a:prstGeom prst="rect">
            <a:avLst/>
          </a:prstGeom>
          <a:noFill/>
        </p:spPr>
        <p:txBody>
          <a:bodyPr wrap="square">
            <a:spAutoFit/>
          </a:bodyPr>
          <a:lstStyle/>
          <a:p>
            <a:r>
              <a:rPr lang="en-US" sz="1400" b="1" u="sng" dirty="0">
                <a:solidFill>
                  <a:schemeClr val="bg1">
                    <a:lumMod val="50000"/>
                  </a:schemeClr>
                </a:solidFill>
                <a:latin typeface="+mj-lt"/>
              </a:rPr>
              <a:t>Daphne Ippolito.</a:t>
            </a:r>
            <a:r>
              <a:rPr lang="en-US" sz="1400" dirty="0">
                <a:solidFill>
                  <a:schemeClr val="bg1">
                    <a:lumMod val="50000"/>
                  </a:schemeClr>
                </a:solidFill>
                <a:latin typeface="+mj-lt"/>
              </a:rPr>
              <a:t>  ”A Tutorial on Neural Language Models and Text Generation." </a:t>
            </a:r>
            <a:r>
              <a:rPr lang="en-US" sz="1400" dirty="0">
                <a:solidFill>
                  <a:schemeClr val="bg1">
                    <a:lumMod val="50000"/>
                  </a:schemeClr>
                </a:solidFill>
                <a:latin typeface="+mj-lt"/>
                <a:hlinkClick r:id="rId5"/>
              </a:rPr>
              <a:t>www.seas.upenn.edu/~daphnei/nlg_tutorial.pdf</a:t>
            </a:r>
            <a:r>
              <a:rPr lang="en-US" sz="1400" dirty="0">
                <a:solidFill>
                  <a:schemeClr val="bg1">
                    <a:lumMod val="50000"/>
                  </a:schemeClr>
                </a:solidFill>
                <a:latin typeface="+mj-lt"/>
              </a:rPr>
              <a:t>  </a:t>
            </a:r>
          </a:p>
        </p:txBody>
      </p:sp>
    </p:spTree>
    <p:extLst>
      <p:ext uri="{BB962C8B-B14F-4D97-AF65-F5344CB8AC3E}">
        <p14:creationId xmlns:p14="http://schemas.microsoft.com/office/powerpoint/2010/main" val="1614104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ADFBE1-24FA-3A48-9420-D147DEF9B5AB}"/>
              </a:ext>
            </a:extLst>
          </p:cNvPr>
          <p:cNvSpPr>
            <a:spLocks noGrp="1"/>
          </p:cNvSpPr>
          <p:nvPr>
            <p:ph type="title"/>
          </p:nvPr>
        </p:nvSpPr>
        <p:spPr/>
        <p:txBody>
          <a:bodyPr/>
          <a:lstStyle/>
          <a:p>
            <a:r>
              <a:rPr lang="en-US" dirty="0"/>
              <a:t>Text Summarization</a:t>
            </a:r>
          </a:p>
        </p:txBody>
      </p:sp>
      <p:sp>
        <p:nvSpPr>
          <p:cNvPr id="8" name="Content Placeholder 7">
            <a:extLst>
              <a:ext uri="{FF2B5EF4-FFF2-40B4-BE49-F238E27FC236}">
                <a16:creationId xmlns:a16="http://schemas.microsoft.com/office/drawing/2014/main" id="{CD31CDF1-E5E6-454F-971D-1CDEEF60540E}"/>
              </a:ext>
            </a:extLst>
          </p:cNvPr>
          <p:cNvSpPr>
            <a:spLocks noGrp="1"/>
          </p:cNvSpPr>
          <p:nvPr>
            <p:ph sz="half" idx="2"/>
          </p:nvPr>
        </p:nvSpPr>
        <p:spPr/>
        <p:txBody>
          <a:bodyPr>
            <a:normAutofit/>
          </a:bodyPr>
          <a:lstStyle/>
          <a:p>
            <a:pPr marL="0" indent="0">
              <a:buNone/>
            </a:pPr>
            <a:r>
              <a:rPr lang="en-US" b="1" dirty="0"/>
              <a:t>Generated Summary: </a:t>
            </a:r>
          </a:p>
          <a:p>
            <a:pPr marL="0" indent="0">
              <a:lnSpc>
                <a:spcPct val="100000"/>
              </a:lnSpc>
              <a:buNone/>
            </a:pPr>
            <a:r>
              <a:rPr lang="en-US" sz="2000" b="1" dirty="0">
                <a:solidFill>
                  <a:schemeClr val="accent3">
                    <a:lumMod val="75000"/>
                  </a:schemeClr>
                </a:solidFill>
                <a:latin typeface="Andale Mono" panose="020B0509000000000004" pitchFamily="49" charset="0"/>
              </a:rPr>
              <a:t>The Canadian leading trade group, Quebec Maple Syrup Producers, is releasing nearly 50 million pounds of its reserve. The reserve was created to prepare for situations, such as poor harvest seasons or a spike in demand for maple syrup. This year saw uncharacteristic warmth in a short spring, which gave maple syrup harvesters little to work with.</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6B20C6CB-B468-CA40-BE3B-E4F0ED8754D4}"/>
              </a:ext>
            </a:extLst>
          </p:cNvPr>
          <p:cNvSpPr>
            <a:spLocks noGrp="1"/>
          </p:cNvSpPr>
          <p:nvPr>
            <p:ph type="sldNum" sz="quarter" idx="12"/>
          </p:nvPr>
        </p:nvSpPr>
        <p:spPr/>
        <p:txBody>
          <a:bodyPr/>
          <a:lstStyle/>
          <a:p>
            <a:fld id="{654E4DE7-2D08-6148-917C-4321D781EDEB}" type="slidenum">
              <a:rPr lang="en-US" smtClean="0"/>
              <a:t>5</a:t>
            </a:fld>
            <a:endParaRPr lang="en-US"/>
          </a:p>
        </p:txBody>
      </p:sp>
      <p:sp>
        <p:nvSpPr>
          <p:cNvPr id="10" name="TextBox 9">
            <a:extLst>
              <a:ext uri="{FF2B5EF4-FFF2-40B4-BE49-F238E27FC236}">
                <a16:creationId xmlns:a16="http://schemas.microsoft.com/office/drawing/2014/main" id="{783F9B15-0947-BD43-B14B-B1D228BF0B4A}"/>
              </a:ext>
            </a:extLst>
          </p:cNvPr>
          <p:cNvSpPr txBox="1"/>
          <p:nvPr/>
        </p:nvSpPr>
        <p:spPr>
          <a:xfrm>
            <a:off x="838200" y="6338986"/>
            <a:ext cx="9418163" cy="307777"/>
          </a:xfrm>
          <a:prstGeom prst="rect">
            <a:avLst/>
          </a:prstGeom>
          <a:noFill/>
        </p:spPr>
        <p:txBody>
          <a:bodyPr wrap="square">
            <a:spAutoFit/>
          </a:bodyPr>
          <a:lstStyle/>
          <a:p>
            <a:r>
              <a:rPr lang="en-US" sz="1400" dirty="0" err="1">
                <a:solidFill>
                  <a:schemeClr val="bg1">
                    <a:lumMod val="50000"/>
                  </a:schemeClr>
                </a:solidFill>
                <a:latin typeface="+mj-lt"/>
              </a:rPr>
              <a:t>Jingqing</a:t>
            </a:r>
            <a:r>
              <a:rPr lang="en-US" sz="1400" dirty="0">
                <a:solidFill>
                  <a:schemeClr val="bg1">
                    <a:lumMod val="50000"/>
                  </a:schemeClr>
                </a:solidFill>
                <a:latin typeface="+mj-lt"/>
              </a:rPr>
              <a:t> Zhang, </a:t>
            </a:r>
            <a:r>
              <a:rPr lang="en-US" sz="1400" b="0" i="0" dirty="0">
                <a:solidFill>
                  <a:schemeClr val="bg1">
                    <a:lumMod val="50000"/>
                  </a:schemeClr>
                </a:solidFill>
                <a:effectLst/>
                <a:latin typeface="+mj-lt"/>
              </a:rPr>
              <a:t>et al. "Pegasus: Pre-training with extracted gap-sentences for abstractive summarization." In PMLR, 2020.</a:t>
            </a:r>
            <a:endParaRPr lang="en-US" sz="1400" dirty="0">
              <a:solidFill>
                <a:schemeClr val="bg1">
                  <a:lumMod val="50000"/>
                </a:schemeClr>
              </a:solidFill>
              <a:latin typeface="+mj-lt"/>
            </a:endParaRPr>
          </a:p>
        </p:txBody>
      </p:sp>
      <p:pic>
        <p:nvPicPr>
          <p:cNvPr id="14" name="Content Placeholder 13">
            <a:extLst>
              <a:ext uri="{FF2B5EF4-FFF2-40B4-BE49-F238E27FC236}">
                <a16:creationId xmlns:a16="http://schemas.microsoft.com/office/drawing/2014/main" id="{24A4A828-E319-BE4D-9D67-9AC49EFF63B9}"/>
              </a:ext>
            </a:extLst>
          </p:cNvPr>
          <p:cNvPicPr>
            <a:picLocks noGrp="1" noChangeAspect="1"/>
          </p:cNvPicPr>
          <p:nvPr>
            <p:ph sz="half" idx="1"/>
          </p:nvPr>
        </p:nvPicPr>
        <p:blipFill rotWithShape="1">
          <a:blip r:embed="rId3"/>
          <a:srcRect l="6927" t="7418" b="31172"/>
          <a:stretch/>
        </p:blipFill>
        <p:spPr>
          <a:xfrm>
            <a:off x="838200" y="1871512"/>
            <a:ext cx="4848229" cy="4139741"/>
          </a:xfrm>
          <a:ln>
            <a:solidFill>
              <a:schemeClr val="bg1">
                <a:lumMod val="50000"/>
              </a:schemeClr>
            </a:solidFill>
          </a:ln>
        </p:spPr>
      </p:pic>
      <p:sp>
        <p:nvSpPr>
          <p:cNvPr id="6" name="Rectangle 5">
            <a:extLst>
              <a:ext uri="{FF2B5EF4-FFF2-40B4-BE49-F238E27FC236}">
                <a16:creationId xmlns:a16="http://schemas.microsoft.com/office/drawing/2014/main" id="{562CC7A0-792F-9D46-9D4C-F478B6668A2C}"/>
              </a:ext>
            </a:extLst>
          </p:cNvPr>
          <p:cNvSpPr/>
          <p:nvPr/>
        </p:nvSpPr>
        <p:spPr>
          <a:xfrm>
            <a:off x="0" y="1690688"/>
            <a:ext cx="12192000" cy="516731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D3E518F-E2C4-404B-99A6-E56FCC8B630B}"/>
              </a:ext>
            </a:extLst>
          </p:cNvPr>
          <p:cNvSpPr txBox="1"/>
          <p:nvPr/>
        </p:nvSpPr>
        <p:spPr>
          <a:xfrm>
            <a:off x="7010400" y="3429000"/>
            <a:ext cx="2951018" cy="1600438"/>
          </a:xfrm>
          <a:prstGeom prst="rect">
            <a:avLst/>
          </a:prstGeom>
          <a:solidFill>
            <a:schemeClr val="bg1"/>
          </a:solidFill>
          <a:ln w="25400">
            <a:solidFill>
              <a:schemeClr val="tx1"/>
            </a:solidFill>
          </a:ln>
        </p:spPr>
        <p:txBody>
          <a:bodyPr wrap="square" lIns="182880" tIns="182880" rIns="182880" bIns="182880" rtlCol="0">
            <a:spAutoFit/>
          </a:bodyPr>
          <a:lstStyle/>
          <a:p>
            <a:r>
              <a:rPr lang="en-US" sz="4000" b="1" dirty="0"/>
              <a:t>✅ </a:t>
            </a:r>
            <a:r>
              <a:rPr lang="en-US" sz="4000" b="1" dirty="0">
                <a:solidFill>
                  <a:schemeClr val="accent2">
                    <a:lumMod val="75000"/>
                  </a:schemeClr>
                </a:solidFill>
              </a:rPr>
              <a:t>Fluent</a:t>
            </a:r>
          </a:p>
          <a:p>
            <a:r>
              <a:rPr lang="en-US" sz="4000" b="1" dirty="0">
                <a:solidFill>
                  <a:schemeClr val="accent2">
                    <a:lumMod val="75000"/>
                  </a:schemeClr>
                </a:solidFill>
              </a:rPr>
              <a:t>✅ Accurate</a:t>
            </a:r>
          </a:p>
        </p:txBody>
      </p:sp>
    </p:spTree>
    <p:extLst>
      <p:ext uri="{BB962C8B-B14F-4D97-AF65-F5344CB8AC3E}">
        <p14:creationId xmlns:p14="http://schemas.microsoft.com/office/powerpoint/2010/main" val="36393455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40FA120-B2E1-1740-AA82-623B60AD29FB}"/>
              </a:ext>
            </a:extLst>
          </p:cNvPr>
          <p:cNvPicPr>
            <a:picLocks noChangeAspect="1"/>
          </p:cNvPicPr>
          <p:nvPr/>
        </p:nvPicPr>
        <p:blipFill rotWithShape="1">
          <a:blip r:embed="rId3"/>
          <a:srcRect t="10698"/>
          <a:stretch/>
        </p:blipFill>
        <p:spPr>
          <a:xfrm>
            <a:off x="823255" y="2054060"/>
            <a:ext cx="4735714" cy="3171824"/>
          </a:xfrm>
          <a:prstGeom prst="rect">
            <a:avLst/>
          </a:prstGeom>
        </p:spPr>
      </p:pic>
      <p:sp>
        <p:nvSpPr>
          <p:cNvPr id="2" name="Title 1">
            <a:extLst>
              <a:ext uri="{FF2B5EF4-FFF2-40B4-BE49-F238E27FC236}">
                <a16:creationId xmlns:a16="http://schemas.microsoft.com/office/drawing/2014/main" id="{2CE03FE0-090A-1141-B7A3-03DEA59C9A8C}"/>
              </a:ext>
            </a:extLst>
          </p:cNvPr>
          <p:cNvSpPr>
            <a:spLocks noGrp="1"/>
          </p:cNvSpPr>
          <p:nvPr>
            <p:ph type="title"/>
          </p:nvPr>
        </p:nvSpPr>
        <p:spPr/>
        <p:txBody>
          <a:bodyPr/>
          <a:lstStyle/>
          <a:p>
            <a:r>
              <a:rPr lang="en-US" dirty="0"/>
              <a:t>Three Common Decoding Methods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C1E081-66CA-7A45-B88D-0214656E9FE3}"/>
                  </a:ext>
                </a:extLst>
              </p:cNvPr>
              <p:cNvSpPr>
                <a:spLocks noGrp="1"/>
              </p:cNvSpPr>
              <p:nvPr>
                <p:ph idx="1"/>
              </p:nvPr>
            </p:nvSpPr>
            <p:spPr>
              <a:xfrm>
                <a:off x="5891212" y="1825625"/>
                <a:ext cx="6096000" cy="4775200"/>
              </a:xfrm>
            </p:spPr>
            <p:txBody>
              <a:bodyPr>
                <a:normAutofit/>
              </a:bodyPr>
              <a:lstStyle/>
              <a:p>
                <a:pPr marL="457200" indent="-457200">
                  <a:buFont typeface="+mj-lt"/>
                  <a:buAutoNum type="arabicPeriod"/>
                </a:pPr>
                <a:r>
                  <a:rPr lang="en-US" sz="2400" dirty="0"/>
                  <a:t>Always pick the most likely word.</a:t>
                </a:r>
              </a:p>
              <a:p>
                <a:pPr marL="457200" indent="-457200">
                  <a:buFont typeface="+mj-lt"/>
                  <a:buAutoNum type="arabicPeriod"/>
                </a:pPr>
                <a:r>
                  <a:rPr lang="en-US" sz="2400" dirty="0"/>
                  <a:t>Sample randomly from the full distribution predicted by the model.</a:t>
                </a:r>
              </a:p>
              <a:p>
                <a:pPr marL="457200" indent="-457200">
                  <a:buFont typeface="+mj-lt"/>
                  <a:buAutoNum type="arabicPeriod"/>
                </a:pPr>
                <a:r>
                  <a:rPr lang="en-US" sz="2400" dirty="0"/>
                  <a:t>Sample randomly from the </a:t>
                </a:r>
                <a14:m>
                  <m:oMath xmlns:m="http://schemas.openxmlformats.org/officeDocument/2006/math">
                    <m:r>
                      <a:rPr lang="en-US" sz="2400" b="0" i="1" smtClean="0">
                        <a:latin typeface="Cambria Math" panose="02040503050406030204" pitchFamily="18" charset="0"/>
                      </a:rPr>
                      <m:t>𝑘</m:t>
                    </m:r>
                  </m:oMath>
                </a14:m>
                <a:r>
                  <a:rPr lang="en-US" sz="2400" dirty="0"/>
                  <a:t> most likely words.</a:t>
                </a:r>
              </a:p>
              <a:p>
                <a:pPr marL="457200" indent="-457200">
                  <a:buFont typeface="+mj-lt"/>
                  <a:buAutoNum type="arabicPeriod"/>
                </a:pPr>
                <a:endParaRPr lang="en-US" sz="2400" dirty="0"/>
              </a:p>
            </p:txBody>
          </p:sp>
        </mc:Choice>
        <mc:Fallback xmlns="">
          <p:sp>
            <p:nvSpPr>
              <p:cNvPr id="3" name="Content Placeholder 2">
                <a:extLst>
                  <a:ext uri="{FF2B5EF4-FFF2-40B4-BE49-F238E27FC236}">
                    <a16:creationId xmlns:a16="http://schemas.microsoft.com/office/drawing/2014/main" id="{34C1E081-66CA-7A45-B88D-0214656E9FE3}"/>
                  </a:ext>
                </a:extLst>
              </p:cNvPr>
              <p:cNvSpPr>
                <a:spLocks noGrp="1" noRot="1" noChangeAspect="1" noMove="1" noResize="1" noEditPoints="1" noAdjustHandles="1" noChangeArrowheads="1" noChangeShapeType="1" noTextEdit="1"/>
              </p:cNvSpPr>
              <p:nvPr>
                <p:ph idx="1"/>
              </p:nvPr>
            </p:nvSpPr>
            <p:spPr>
              <a:xfrm>
                <a:off x="5891212" y="1825625"/>
                <a:ext cx="6096000" cy="4775200"/>
              </a:xfrm>
              <a:blipFill>
                <a:blip r:embed="rId4"/>
                <a:stretch>
                  <a:fillRect l="-1455" t="-1857"/>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C2FDC3BA-7598-AE47-BFB5-514BC4C9D17E}"/>
              </a:ext>
            </a:extLst>
          </p:cNvPr>
          <p:cNvSpPr>
            <a:spLocks noGrp="1"/>
          </p:cNvSpPr>
          <p:nvPr>
            <p:ph type="sldNum" sz="quarter" idx="12"/>
          </p:nvPr>
        </p:nvSpPr>
        <p:spPr/>
        <p:txBody>
          <a:bodyPr/>
          <a:lstStyle/>
          <a:p>
            <a:fld id="{654E4DE7-2D08-6148-917C-4321D781EDEB}" type="slidenum">
              <a:rPr lang="en-US" smtClean="0"/>
              <a:t>50</a:t>
            </a:fld>
            <a:endParaRPr lang="en-US"/>
          </a:p>
        </p:txBody>
      </p:sp>
      <p:sp>
        <p:nvSpPr>
          <p:cNvPr id="6" name="Rectangle 5">
            <a:extLst>
              <a:ext uri="{FF2B5EF4-FFF2-40B4-BE49-F238E27FC236}">
                <a16:creationId xmlns:a16="http://schemas.microsoft.com/office/drawing/2014/main" id="{676F0563-1A6B-A642-8415-568B60C786E2}"/>
              </a:ext>
            </a:extLst>
          </p:cNvPr>
          <p:cNvSpPr/>
          <p:nvPr/>
        </p:nvSpPr>
        <p:spPr>
          <a:xfrm>
            <a:off x="983340" y="2206171"/>
            <a:ext cx="1005114" cy="653143"/>
          </a:xfrm>
          <a:prstGeom prst="rect">
            <a:avLst/>
          </a:prstGeom>
          <a:noFill/>
          <a:ln w="5080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C80843C-9AA7-914A-9EB4-72DD41308AAD}"/>
                  </a:ext>
                </a:extLst>
              </p:cNvPr>
              <p:cNvSpPr txBox="1"/>
              <p:nvPr/>
            </p:nvSpPr>
            <p:spPr>
              <a:xfrm>
                <a:off x="144710" y="2143908"/>
                <a:ext cx="1005114" cy="338554"/>
              </a:xfrm>
              <a:prstGeom prst="rect">
                <a:avLst/>
              </a:prstGeom>
              <a:noFill/>
            </p:spPr>
            <p:txBody>
              <a:bodyPr wrap="square" rtlCol="0">
                <a:spAutoFit/>
              </a:bodyPr>
              <a:lstStyle/>
              <a:p>
                <a:r>
                  <a:rPr lang="en-US" sz="1600" dirty="0">
                    <a:solidFill>
                      <a:schemeClr val="accent6"/>
                    </a:solidFill>
                  </a:rPr>
                  <a:t>if </a:t>
                </a:r>
                <a14:m>
                  <m:oMath xmlns:m="http://schemas.openxmlformats.org/officeDocument/2006/math">
                    <m:r>
                      <a:rPr lang="en-US" sz="1600" b="0" i="1" smtClean="0">
                        <a:solidFill>
                          <a:schemeClr val="accent6"/>
                        </a:solidFill>
                        <a:latin typeface="Cambria Math" panose="02040503050406030204" pitchFamily="18" charset="0"/>
                      </a:rPr>
                      <m:t>𝑘</m:t>
                    </m:r>
                    <m:r>
                      <a:rPr lang="en-US" sz="1600" b="0" i="1" smtClean="0">
                        <a:solidFill>
                          <a:schemeClr val="accent6"/>
                        </a:solidFill>
                        <a:latin typeface="Cambria Math" panose="02040503050406030204" pitchFamily="18" charset="0"/>
                      </a:rPr>
                      <m:t>=3</m:t>
                    </m:r>
                  </m:oMath>
                </a14:m>
                <a:endParaRPr lang="en-US" sz="1600" dirty="0">
                  <a:solidFill>
                    <a:schemeClr val="accent6"/>
                  </a:solidFill>
                </a:endParaRPr>
              </a:p>
            </p:txBody>
          </p:sp>
        </mc:Choice>
        <mc:Fallback xmlns="">
          <p:sp>
            <p:nvSpPr>
              <p:cNvPr id="4" name="TextBox 3">
                <a:extLst>
                  <a:ext uri="{FF2B5EF4-FFF2-40B4-BE49-F238E27FC236}">
                    <a16:creationId xmlns:a16="http://schemas.microsoft.com/office/drawing/2014/main" id="{CC80843C-9AA7-914A-9EB4-72DD41308AAD}"/>
                  </a:ext>
                </a:extLst>
              </p:cNvPr>
              <p:cNvSpPr txBox="1">
                <a:spLocks noRot="1" noChangeAspect="1" noMove="1" noResize="1" noEditPoints="1" noAdjustHandles="1" noChangeArrowheads="1" noChangeShapeType="1" noTextEdit="1"/>
              </p:cNvSpPr>
              <p:nvPr/>
            </p:nvSpPr>
            <p:spPr>
              <a:xfrm>
                <a:off x="144710" y="2143908"/>
                <a:ext cx="1005114" cy="338554"/>
              </a:xfrm>
              <a:prstGeom prst="rect">
                <a:avLst/>
              </a:prstGeom>
              <a:blipFill>
                <a:blip r:embed="rId5"/>
                <a:stretch>
                  <a:fillRect l="-3750" t="-3571"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1FB7267-3C03-6848-B98A-A4104F212990}"/>
                  </a:ext>
                </a:extLst>
              </p:cNvPr>
              <p:cNvSpPr txBox="1"/>
              <p:nvPr/>
            </p:nvSpPr>
            <p:spPr>
              <a:xfrm>
                <a:off x="28599" y="1690688"/>
                <a:ext cx="6096000" cy="40011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a:latin typeface="Cambria Math" panose="02040503050406030204" pitchFamily="18" charset="0"/>
                            </a:rPr>
                            <m:t>𝑓</m:t>
                          </m:r>
                        </m:e>
                        <m:sub>
                          <m:r>
                            <a:rPr lang="en-US" sz="2000" b="0" i="1" smtClean="0">
                              <a:latin typeface="Cambria Math" panose="02040503050406030204" pitchFamily="18" charset="0"/>
                            </a:rPr>
                            <m:t>𝜃</m:t>
                          </m:r>
                        </m:sub>
                      </m:sSub>
                      <m:d>
                        <m:dPr>
                          <m:ctrlPr>
                            <a:rPr lang="en-US" sz="2000" i="1">
                              <a:latin typeface="Cambria Math" panose="02040503050406030204" pitchFamily="18" charset="0"/>
                            </a:rPr>
                          </m:ctrlPr>
                        </m:dPr>
                        <m:e>
                          <m:r>
                            <m:rPr>
                              <m:nor/>
                            </m:rPr>
                            <a:rPr lang="en-US" sz="2000" b="0" i="0" smtClean="0">
                              <a:solidFill>
                                <a:schemeClr val="accent3">
                                  <a:lumMod val="75000"/>
                                </a:schemeClr>
                              </a:solidFill>
                              <a:latin typeface="Andale Mono" panose="020B0509000000000004" pitchFamily="49" charset="0"/>
                            </a:rPr>
                            <m:t>A</m:t>
                          </m:r>
                          <m:r>
                            <m:rPr>
                              <m:nor/>
                            </m:rPr>
                            <a:rPr lang="en-US" sz="2000" b="0" i="0" smtClean="0">
                              <a:solidFill>
                                <a:schemeClr val="accent3">
                                  <a:lumMod val="75000"/>
                                </a:schemeClr>
                              </a:solidFill>
                              <a:latin typeface="Andale Mono" panose="020B0509000000000004" pitchFamily="49" charset="0"/>
                            </a:rPr>
                            <m:t> </m:t>
                          </m:r>
                          <m:r>
                            <m:rPr>
                              <m:nor/>
                            </m:rPr>
                            <a:rPr lang="en-US" sz="2000" b="0" i="0" smtClean="0">
                              <a:solidFill>
                                <a:schemeClr val="accent3">
                                  <a:lumMod val="75000"/>
                                </a:schemeClr>
                              </a:solidFill>
                              <a:latin typeface="Andale Mono" panose="020B0509000000000004" pitchFamily="49" charset="0"/>
                            </a:rPr>
                            <m:t>hippopotamus</m:t>
                          </m:r>
                          <m:r>
                            <m:rPr>
                              <m:nor/>
                            </m:rPr>
                            <a:rPr lang="en-US" sz="2000" b="0" i="0" smtClean="0">
                              <a:solidFill>
                                <a:schemeClr val="accent3">
                                  <a:lumMod val="75000"/>
                                </a:schemeClr>
                              </a:solidFill>
                              <a:latin typeface="Andale Mono" panose="020B0509000000000004" pitchFamily="49" charset="0"/>
                            </a:rPr>
                            <m:t> </m:t>
                          </m:r>
                          <m:r>
                            <m:rPr>
                              <m:nor/>
                            </m:rPr>
                            <a:rPr lang="en-US" sz="2000" b="0" i="0" smtClean="0">
                              <a:solidFill>
                                <a:schemeClr val="accent3">
                                  <a:lumMod val="75000"/>
                                </a:schemeClr>
                              </a:solidFill>
                              <a:latin typeface="Andale Mono" panose="020B0509000000000004" pitchFamily="49" charset="0"/>
                            </a:rPr>
                            <m:t>ate</m:t>
                          </m:r>
                          <m:r>
                            <m:rPr>
                              <m:nor/>
                            </m:rPr>
                            <a:rPr lang="en-US" sz="2000" b="0" i="0" smtClean="0">
                              <a:solidFill>
                                <a:schemeClr val="accent3">
                                  <a:lumMod val="75000"/>
                                </a:schemeClr>
                              </a:solidFill>
                              <a:latin typeface="Andale Mono" panose="020B0509000000000004" pitchFamily="49" charset="0"/>
                            </a:rPr>
                            <m:t> </m:t>
                          </m:r>
                          <m:r>
                            <m:rPr>
                              <m:nor/>
                            </m:rPr>
                            <a:rPr lang="en-US" sz="2000" b="0" i="0" smtClean="0">
                              <a:solidFill>
                                <a:schemeClr val="accent3">
                                  <a:lumMod val="75000"/>
                                </a:schemeClr>
                              </a:solidFill>
                              <a:latin typeface="Andale Mono" panose="020B0509000000000004" pitchFamily="49" charset="0"/>
                            </a:rPr>
                            <m:t>my</m:t>
                          </m:r>
                        </m:e>
                      </m:d>
                      <m:r>
                        <a:rPr lang="en-US" sz="2000" b="0" i="1" smtClean="0">
                          <a:solidFill>
                            <a:schemeClr val="accent4">
                              <a:lumMod val="75000"/>
                            </a:schemeClr>
                          </a:solidFill>
                          <a:latin typeface="Cambria Math" panose="02040503050406030204" pitchFamily="18" charset="0"/>
                        </a:rPr>
                        <m:t>=</m:t>
                      </m:r>
                    </m:oMath>
                  </m:oMathPara>
                </a14:m>
                <a:endParaRPr lang="en-US" sz="2000" dirty="0"/>
              </a:p>
            </p:txBody>
          </p:sp>
        </mc:Choice>
        <mc:Fallback xmlns="">
          <p:sp>
            <p:nvSpPr>
              <p:cNvPr id="10" name="TextBox 9">
                <a:extLst>
                  <a:ext uri="{FF2B5EF4-FFF2-40B4-BE49-F238E27FC236}">
                    <a16:creationId xmlns:a16="http://schemas.microsoft.com/office/drawing/2014/main" id="{81FB7267-3C03-6848-B98A-A4104F212990}"/>
                  </a:ext>
                </a:extLst>
              </p:cNvPr>
              <p:cNvSpPr txBox="1">
                <a:spLocks noRot="1" noChangeAspect="1" noMove="1" noResize="1" noEditPoints="1" noAdjustHandles="1" noChangeArrowheads="1" noChangeShapeType="1" noTextEdit="1"/>
              </p:cNvSpPr>
              <p:nvPr/>
            </p:nvSpPr>
            <p:spPr>
              <a:xfrm>
                <a:off x="28599" y="1690688"/>
                <a:ext cx="6096000" cy="400110"/>
              </a:xfrm>
              <a:prstGeom prst="rect">
                <a:avLst/>
              </a:prstGeom>
              <a:blipFill>
                <a:blip r:embed="rId6"/>
                <a:stretch>
                  <a:fillRect b="-18182"/>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07CB9AFC-970B-BB4E-95F6-023D1ED18341}"/>
              </a:ext>
            </a:extLst>
          </p:cNvPr>
          <p:cNvSpPr txBox="1"/>
          <p:nvPr/>
        </p:nvSpPr>
        <p:spPr>
          <a:xfrm>
            <a:off x="204788" y="6534021"/>
            <a:ext cx="12950628" cy="307777"/>
          </a:xfrm>
          <a:prstGeom prst="rect">
            <a:avLst/>
          </a:prstGeom>
          <a:noFill/>
        </p:spPr>
        <p:txBody>
          <a:bodyPr wrap="square">
            <a:spAutoFit/>
          </a:bodyPr>
          <a:lstStyle/>
          <a:p>
            <a:r>
              <a:rPr lang="en-US" sz="1400" b="1" u="sng" dirty="0">
                <a:solidFill>
                  <a:schemeClr val="bg1">
                    <a:lumMod val="50000"/>
                  </a:schemeClr>
                </a:solidFill>
                <a:latin typeface="+mj-lt"/>
              </a:rPr>
              <a:t>Daphne Ippolito.</a:t>
            </a:r>
            <a:r>
              <a:rPr lang="en-US" sz="1400" dirty="0">
                <a:solidFill>
                  <a:schemeClr val="bg1">
                    <a:lumMod val="50000"/>
                  </a:schemeClr>
                </a:solidFill>
                <a:latin typeface="+mj-lt"/>
              </a:rPr>
              <a:t>  ”A Tutorial on Neural Language Models and Text Generation." </a:t>
            </a:r>
            <a:r>
              <a:rPr lang="en-US" sz="1400" dirty="0">
                <a:solidFill>
                  <a:schemeClr val="bg1">
                    <a:lumMod val="50000"/>
                  </a:schemeClr>
                </a:solidFill>
                <a:latin typeface="+mj-lt"/>
                <a:hlinkClick r:id="rId7"/>
              </a:rPr>
              <a:t>www.seas.upenn.edu/~daphnei/nlg_tutorial.pdf</a:t>
            </a:r>
            <a:r>
              <a:rPr lang="en-US" sz="1400" dirty="0">
                <a:solidFill>
                  <a:schemeClr val="bg1">
                    <a:lumMod val="50000"/>
                  </a:schemeClr>
                </a:solidFill>
                <a:latin typeface="+mj-lt"/>
              </a:rPr>
              <a:t>  </a:t>
            </a:r>
          </a:p>
        </p:txBody>
      </p:sp>
    </p:spTree>
    <p:extLst>
      <p:ext uri="{BB962C8B-B14F-4D97-AF65-F5344CB8AC3E}">
        <p14:creationId xmlns:p14="http://schemas.microsoft.com/office/powerpoint/2010/main" val="21966751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40FA120-B2E1-1740-AA82-623B60AD29FB}"/>
              </a:ext>
            </a:extLst>
          </p:cNvPr>
          <p:cNvPicPr>
            <a:picLocks noChangeAspect="1"/>
          </p:cNvPicPr>
          <p:nvPr/>
        </p:nvPicPr>
        <p:blipFill rotWithShape="1">
          <a:blip r:embed="rId3"/>
          <a:srcRect t="10698"/>
          <a:stretch/>
        </p:blipFill>
        <p:spPr>
          <a:xfrm>
            <a:off x="823255" y="2054060"/>
            <a:ext cx="4735714" cy="3171824"/>
          </a:xfrm>
          <a:prstGeom prst="rect">
            <a:avLst/>
          </a:prstGeom>
        </p:spPr>
      </p:pic>
      <p:sp>
        <p:nvSpPr>
          <p:cNvPr id="2" name="Title 1">
            <a:extLst>
              <a:ext uri="{FF2B5EF4-FFF2-40B4-BE49-F238E27FC236}">
                <a16:creationId xmlns:a16="http://schemas.microsoft.com/office/drawing/2014/main" id="{2CE03FE0-090A-1141-B7A3-03DEA59C9A8C}"/>
              </a:ext>
            </a:extLst>
          </p:cNvPr>
          <p:cNvSpPr>
            <a:spLocks noGrp="1"/>
          </p:cNvSpPr>
          <p:nvPr>
            <p:ph type="title"/>
          </p:nvPr>
        </p:nvSpPr>
        <p:spPr/>
        <p:txBody>
          <a:bodyPr/>
          <a:lstStyle/>
          <a:p>
            <a:r>
              <a:rPr lang="en-US" dirty="0"/>
              <a:t>Three Common Decoding Methods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C1E081-66CA-7A45-B88D-0214656E9FE3}"/>
                  </a:ext>
                </a:extLst>
              </p:cNvPr>
              <p:cNvSpPr>
                <a:spLocks noGrp="1"/>
              </p:cNvSpPr>
              <p:nvPr>
                <p:ph idx="1"/>
              </p:nvPr>
            </p:nvSpPr>
            <p:spPr>
              <a:xfrm>
                <a:off x="5891212" y="1825625"/>
                <a:ext cx="6096000" cy="4775200"/>
              </a:xfrm>
            </p:spPr>
            <p:txBody>
              <a:bodyPr>
                <a:normAutofit/>
              </a:bodyPr>
              <a:lstStyle/>
              <a:p>
                <a:pPr marL="457200" indent="-457200">
                  <a:buFont typeface="+mj-lt"/>
                  <a:buAutoNum type="arabicPeriod"/>
                </a:pPr>
                <a:r>
                  <a:rPr lang="en-US" sz="2400" dirty="0"/>
                  <a:t>Always pick the most likely word.</a:t>
                </a:r>
              </a:p>
              <a:p>
                <a:pPr marL="457200" indent="-457200">
                  <a:buFont typeface="+mj-lt"/>
                  <a:buAutoNum type="arabicPeriod"/>
                </a:pPr>
                <a:r>
                  <a:rPr lang="en-US" sz="2400" dirty="0"/>
                  <a:t>Sample randomly from the full distribution predicted by the model.</a:t>
                </a:r>
              </a:p>
              <a:p>
                <a:pPr marL="457200" indent="-457200">
                  <a:buFont typeface="+mj-lt"/>
                  <a:buAutoNum type="arabicPeriod"/>
                </a:pPr>
                <a:r>
                  <a:rPr lang="en-US" sz="2400" dirty="0"/>
                  <a:t>Sample randomly from the </a:t>
                </a:r>
                <a14:m>
                  <m:oMath xmlns:m="http://schemas.openxmlformats.org/officeDocument/2006/math">
                    <m:r>
                      <a:rPr lang="en-US" sz="2400" b="0" i="1" smtClean="0">
                        <a:latin typeface="Cambria Math" panose="02040503050406030204" pitchFamily="18" charset="0"/>
                      </a:rPr>
                      <m:t>𝑘</m:t>
                    </m:r>
                  </m:oMath>
                </a14:m>
                <a:r>
                  <a:rPr lang="en-US" sz="2400" dirty="0"/>
                  <a:t> most likely words.</a:t>
                </a:r>
              </a:p>
              <a:p>
                <a:pPr marL="457200" indent="-457200">
                  <a:buFont typeface="+mj-lt"/>
                  <a:buAutoNum type="arabicPeriod"/>
                </a:pPr>
                <a:endParaRPr lang="en-US" sz="2400" dirty="0"/>
              </a:p>
            </p:txBody>
          </p:sp>
        </mc:Choice>
        <mc:Fallback xmlns="">
          <p:sp>
            <p:nvSpPr>
              <p:cNvPr id="3" name="Content Placeholder 2">
                <a:extLst>
                  <a:ext uri="{FF2B5EF4-FFF2-40B4-BE49-F238E27FC236}">
                    <a16:creationId xmlns:a16="http://schemas.microsoft.com/office/drawing/2014/main" id="{34C1E081-66CA-7A45-B88D-0214656E9FE3}"/>
                  </a:ext>
                </a:extLst>
              </p:cNvPr>
              <p:cNvSpPr>
                <a:spLocks noGrp="1" noRot="1" noChangeAspect="1" noMove="1" noResize="1" noEditPoints="1" noAdjustHandles="1" noChangeArrowheads="1" noChangeShapeType="1" noTextEdit="1"/>
              </p:cNvSpPr>
              <p:nvPr>
                <p:ph idx="1"/>
              </p:nvPr>
            </p:nvSpPr>
            <p:spPr>
              <a:xfrm>
                <a:off x="5891212" y="1825625"/>
                <a:ext cx="6096000" cy="4775200"/>
              </a:xfrm>
              <a:blipFill>
                <a:blip r:embed="rId4"/>
                <a:stretch>
                  <a:fillRect l="-1455" t="-1857"/>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C2FDC3BA-7598-AE47-BFB5-514BC4C9D17E}"/>
              </a:ext>
            </a:extLst>
          </p:cNvPr>
          <p:cNvSpPr>
            <a:spLocks noGrp="1"/>
          </p:cNvSpPr>
          <p:nvPr>
            <p:ph type="sldNum" sz="quarter" idx="12"/>
          </p:nvPr>
        </p:nvSpPr>
        <p:spPr/>
        <p:txBody>
          <a:bodyPr/>
          <a:lstStyle/>
          <a:p>
            <a:fld id="{654E4DE7-2D08-6148-917C-4321D781EDEB}" type="slidenum">
              <a:rPr lang="en-US" smtClean="0"/>
              <a:t>51</a:t>
            </a:fld>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726CE43-EB9D-C14D-8D1B-DD0508B295E5}"/>
                  </a:ext>
                </a:extLst>
              </p:cNvPr>
              <p:cNvSpPr txBox="1"/>
              <p:nvPr/>
            </p:nvSpPr>
            <p:spPr>
              <a:xfrm>
                <a:off x="28599" y="1690688"/>
                <a:ext cx="6096000" cy="40011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a:latin typeface="Cambria Math" panose="02040503050406030204" pitchFamily="18" charset="0"/>
                            </a:rPr>
                            <m:t>𝑓</m:t>
                          </m:r>
                        </m:e>
                        <m:sub>
                          <m:r>
                            <a:rPr lang="en-US" sz="2000" b="0" i="1" smtClean="0">
                              <a:latin typeface="Cambria Math" panose="02040503050406030204" pitchFamily="18" charset="0"/>
                            </a:rPr>
                            <m:t>𝜃</m:t>
                          </m:r>
                        </m:sub>
                      </m:sSub>
                      <m:d>
                        <m:dPr>
                          <m:ctrlPr>
                            <a:rPr lang="en-US" sz="2000" i="1">
                              <a:latin typeface="Cambria Math" panose="02040503050406030204" pitchFamily="18" charset="0"/>
                            </a:rPr>
                          </m:ctrlPr>
                        </m:dPr>
                        <m:e>
                          <m:r>
                            <m:rPr>
                              <m:nor/>
                            </m:rPr>
                            <a:rPr lang="en-US" sz="2000" b="0" i="0" smtClean="0">
                              <a:solidFill>
                                <a:schemeClr val="accent3">
                                  <a:lumMod val="75000"/>
                                </a:schemeClr>
                              </a:solidFill>
                              <a:latin typeface="Andale Mono" panose="020B0509000000000004" pitchFamily="49" charset="0"/>
                            </a:rPr>
                            <m:t>A</m:t>
                          </m:r>
                          <m:r>
                            <m:rPr>
                              <m:nor/>
                            </m:rPr>
                            <a:rPr lang="en-US" sz="2000" b="0" i="0" smtClean="0">
                              <a:solidFill>
                                <a:schemeClr val="accent3">
                                  <a:lumMod val="75000"/>
                                </a:schemeClr>
                              </a:solidFill>
                              <a:latin typeface="Andale Mono" panose="020B0509000000000004" pitchFamily="49" charset="0"/>
                            </a:rPr>
                            <m:t> </m:t>
                          </m:r>
                          <m:r>
                            <m:rPr>
                              <m:nor/>
                            </m:rPr>
                            <a:rPr lang="en-US" sz="2000" b="0" i="0" smtClean="0">
                              <a:solidFill>
                                <a:schemeClr val="accent3">
                                  <a:lumMod val="75000"/>
                                </a:schemeClr>
                              </a:solidFill>
                              <a:latin typeface="Andale Mono" panose="020B0509000000000004" pitchFamily="49" charset="0"/>
                            </a:rPr>
                            <m:t>hippopotamus</m:t>
                          </m:r>
                          <m:r>
                            <m:rPr>
                              <m:nor/>
                            </m:rPr>
                            <a:rPr lang="en-US" sz="2000" b="0" i="0" smtClean="0">
                              <a:solidFill>
                                <a:schemeClr val="accent3">
                                  <a:lumMod val="75000"/>
                                </a:schemeClr>
                              </a:solidFill>
                              <a:latin typeface="Andale Mono" panose="020B0509000000000004" pitchFamily="49" charset="0"/>
                            </a:rPr>
                            <m:t> </m:t>
                          </m:r>
                          <m:r>
                            <m:rPr>
                              <m:nor/>
                            </m:rPr>
                            <a:rPr lang="en-US" sz="2000" b="0" i="0" smtClean="0">
                              <a:solidFill>
                                <a:schemeClr val="accent3">
                                  <a:lumMod val="75000"/>
                                </a:schemeClr>
                              </a:solidFill>
                              <a:latin typeface="Andale Mono" panose="020B0509000000000004" pitchFamily="49" charset="0"/>
                            </a:rPr>
                            <m:t>ate</m:t>
                          </m:r>
                          <m:r>
                            <m:rPr>
                              <m:nor/>
                            </m:rPr>
                            <a:rPr lang="en-US" sz="2000" b="0" i="0" smtClean="0">
                              <a:solidFill>
                                <a:schemeClr val="accent3">
                                  <a:lumMod val="75000"/>
                                </a:schemeClr>
                              </a:solidFill>
                              <a:latin typeface="Andale Mono" panose="020B0509000000000004" pitchFamily="49" charset="0"/>
                            </a:rPr>
                            <m:t> </m:t>
                          </m:r>
                          <m:r>
                            <m:rPr>
                              <m:nor/>
                            </m:rPr>
                            <a:rPr lang="en-US" sz="2000" b="0" i="0" smtClean="0">
                              <a:solidFill>
                                <a:schemeClr val="accent3">
                                  <a:lumMod val="75000"/>
                                </a:schemeClr>
                              </a:solidFill>
                              <a:latin typeface="Andale Mono" panose="020B0509000000000004" pitchFamily="49" charset="0"/>
                            </a:rPr>
                            <m:t>my</m:t>
                          </m:r>
                        </m:e>
                      </m:d>
                      <m:r>
                        <a:rPr lang="en-US" sz="2000" b="0" i="1" smtClean="0">
                          <a:solidFill>
                            <a:schemeClr val="accent4">
                              <a:lumMod val="75000"/>
                            </a:schemeClr>
                          </a:solidFill>
                          <a:latin typeface="Cambria Math" panose="02040503050406030204" pitchFamily="18" charset="0"/>
                        </a:rPr>
                        <m:t>=</m:t>
                      </m:r>
                    </m:oMath>
                  </m:oMathPara>
                </a14:m>
                <a:endParaRPr lang="en-US" sz="2000" dirty="0"/>
              </a:p>
            </p:txBody>
          </p:sp>
        </mc:Choice>
        <mc:Fallback xmlns="">
          <p:sp>
            <p:nvSpPr>
              <p:cNvPr id="9" name="TextBox 8">
                <a:extLst>
                  <a:ext uri="{FF2B5EF4-FFF2-40B4-BE49-F238E27FC236}">
                    <a16:creationId xmlns:a16="http://schemas.microsoft.com/office/drawing/2014/main" id="{6726CE43-EB9D-C14D-8D1B-DD0508B295E5}"/>
                  </a:ext>
                </a:extLst>
              </p:cNvPr>
              <p:cNvSpPr txBox="1">
                <a:spLocks noRot="1" noChangeAspect="1" noMove="1" noResize="1" noEditPoints="1" noAdjustHandles="1" noChangeArrowheads="1" noChangeShapeType="1" noTextEdit="1"/>
              </p:cNvSpPr>
              <p:nvPr/>
            </p:nvSpPr>
            <p:spPr>
              <a:xfrm>
                <a:off x="28599" y="1690688"/>
                <a:ext cx="6096000" cy="400110"/>
              </a:xfrm>
              <a:prstGeom prst="rect">
                <a:avLst/>
              </a:prstGeom>
              <a:blipFill>
                <a:blip r:embed="rId5"/>
                <a:stretch>
                  <a:fillRect b="-18182"/>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676F0563-1A6B-A642-8415-568B60C786E2}"/>
              </a:ext>
            </a:extLst>
          </p:cNvPr>
          <p:cNvSpPr/>
          <p:nvPr/>
        </p:nvSpPr>
        <p:spPr>
          <a:xfrm>
            <a:off x="983340" y="2206171"/>
            <a:ext cx="1005114" cy="653143"/>
          </a:xfrm>
          <a:prstGeom prst="rect">
            <a:avLst/>
          </a:prstGeom>
          <a:noFill/>
          <a:ln w="5080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C80843C-9AA7-914A-9EB4-72DD41308AAD}"/>
                  </a:ext>
                </a:extLst>
              </p:cNvPr>
              <p:cNvSpPr txBox="1"/>
              <p:nvPr/>
            </p:nvSpPr>
            <p:spPr>
              <a:xfrm>
                <a:off x="144710" y="2143908"/>
                <a:ext cx="1005114" cy="338554"/>
              </a:xfrm>
              <a:prstGeom prst="rect">
                <a:avLst/>
              </a:prstGeom>
              <a:noFill/>
            </p:spPr>
            <p:txBody>
              <a:bodyPr wrap="square" rtlCol="0">
                <a:spAutoFit/>
              </a:bodyPr>
              <a:lstStyle/>
              <a:p>
                <a:r>
                  <a:rPr lang="en-US" sz="1600" dirty="0">
                    <a:solidFill>
                      <a:schemeClr val="accent6"/>
                    </a:solidFill>
                  </a:rPr>
                  <a:t>if </a:t>
                </a:r>
                <a14:m>
                  <m:oMath xmlns:m="http://schemas.openxmlformats.org/officeDocument/2006/math">
                    <m:r>
                      <a:rPr lang="en-US" sz="1600" b="0" i="1" smtClean="0">
                        <a:solidFill>
                          <a:schemeClr val="accent6"/>
                        </a:solidFill>
                        <a:latin typeface="Cambria Math" panose="02040503050406030204" pitchFamily="18" charset="0"/>
                      </a:rPr>
                      <m:t>𝑘</m:t>
                    </m:r>
                    <m:r>
                      <a:rPr lang="en-US" sz="1600" b="0" i="1" smtClean="0">
                        <a:solidFill>
                          <a:schemeClr val="accent6"/>
                        </a:solidFill>
                        <a:latin typeface="Cambria Math" panose="02040503050406030204" pitchFamily="18" charset="0"/>
                      </a:rPr>
                      <m:t>=3</m:t>
                    </m:r>
                  </m:oMath>
                </a14:m>
                <a:endParaRPr lang="en-US" sz="1600" dirty="0">
                  <a:solidFill>
                    <a:schemeClr val="accent6"/>
                  </a:solidFill>
                </a:endParaRPr>
              </a:p>
            </p:txBody>
          </p:sp>
        </mc:Choice>
        <mc:Fallback xmlns="">
          <p:sp>
            <p:nvSpPr>
              <p:cNvPr id="4" name="TextBox 3">
                <a:extLst>
                  <a:ext uri="{FF2B5EF4-FFF2-40B4-BE49-F238E27FC236}">
                    <a16:creationId xmlns:a16="http://schemas.microsoft.com/office/drawing/2014/main" id="{CC80843C-9AA7-914A-9EB4-72DD41308AAD}"/>
                  </a:ext>
                </a:extLst>
              </p:cNvPr>
              <p:cNvSpPr txBox="1">
                <a:spLocks noRot="1" noChangeAspect="1" noMove="1" noResize="1" noEditPoints="1" noAdjustHandles="1" noChangeArrowheads="1" noChangeShapeType="1" noTextEdit="1"/>
              </p:cNvSpPr>
              <p:nvPr/>
            </p:nvSpPr>
            <p:spPr>
              <a:xfrm>
                <a:off x="144710" y="2143908"/>
                <a:ext cx="1005114" cy="338554"/>
              </a:xfrm>
              <a:prstGeom prst="rect">
                <a:avLst/>
              </a:prstGeom>
              <a:blipFill>
                <a:blip r:embed="rId6"/>
                <a:stretch>
                  <a:fillRect l="-3750" t="-3571" b="-21429"/>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6965A676-B748-744D-80C1-6A9E6B790E9C}"/>
              </a:ext>
            </a:extLst>
          </p:cNvPr>
          <p:cNvPicPr>
            <a:picLocks noChangeAspect="1"/>
          </p:cNvPicPr>
          <p:nvPr/>
        </p:nvPicPr>
        <p:blipFill>
          <a:blip r:embed="rId7"/>
          <a:stretch>
            <a:fillRect/>
          </a:stretch>
        </p:blipFill>
        <p:spPr>
          <a:xfrm>
            <a:off x="6237514" y="3878323"/>
            <a:ext cx="3657600" cy="2743200"/>
          </a:xfrm>
          <a:prstGeom prst="rect">
            <a:avLst/>
          </a:prstGeom>
        </p:spPr>
      </p:pic>
      <p:sp>
        <p:nvSpPr>
          <p:cNvPr id="11" name="TextBox 10">
            <a:extLst>
              <a:ext uri="{FF2B5EF4-FFF2-40B4-BE49-F238E27FC236}">
                <a16:creationId xmlns:a16="http://schemas.microsoft.com/office/drawing/2014/main" id="{E424925C-A4B0-1642-A5FE-5C6BFE0E3FCF}"/>
              </a:ext>
            </a:extLst>
          </p:cNvPr>
          <p:cNvSpPr txBox="1"/>
          <p:nvPr/>
        </p:nvSpPr>
        <p:spPr>
          <a:xfrm>
            <a:off x="204788" y="6534021"/>
            <a:ext cx="12950628" cy="307777"/>
          </a:xfrm>
          <a:prstGeom prst="rect">
            <a:avLst/>
          </a:prstGeom>
          <a:noFill/>
        </p:spPr>
        <p:txBody>
          <a:bodyPr wrap="square">
            <a:spAutoFit/>
          </a:bodyPr>
          <a:lstStyle/>
          <a:p>
            <a:r>
              <a:rPr lang="en-US" sz="1400" b="1" u="sng" dirty="0">
                <a:solidFill>
                  <a:schemeClr val="bg1">
                    <a:lumMod val="50000"/>
                  </a:schemeClr>
                </a:solidFill>
                <a:latin typeface="+mj-lt"/>
              </a:rPr>
              <a:t>Daphne Ippolito.</a:t>
            </a:r>
            <a:r>
              <a:rPr lang="en-US" sz="1400" dirty="0">
                <a:solidFill>
                  <a:schemeClr val="bg1">
                    <a:lumMod val="50000"/>
                  </a:schemeClr>
                </a:solidFill>
                <a:latin typeface="+mj-lt"/>
              </a:rPr>
              <a:t>  ”A Tutorial on Neural Language Models and Text Generation." </a:t>
            </a:r>
            <a:r>
              <a:rPr lang="en-US" sz="1400" dirty="0">
                <a:solidFill>
                  <a:schemeClr val="bg1">
                    <a:lumMod val="50000"/>
                  </a:schemeClr>
                </a:solidFill>
                <a:latin typeface="+mj-lt"/>
                <a:hlinkClick r:id="rId8"/>
              </a:rPr>
              <a:t>www.seas.upenn.edu/~daphnei/nlg_tutorial.pdf</a:t>
            </a:r>
            <a:r>
              <a:rPr lang="en-US" sz="1400" dirty="0">
                <a:solidFill>
                  <a:schemeClr val="bg1">
                    <a:lumMod val="50000"/>
                  </a:schemeClr>
                </a:solidFill>
                <a:latin typeface="+mj-lt"/>
              </a:rPr>
              <a:t>  </a:t>
            </a:r>
          </a:p>
        </p:txBody>
      </p:sp>
    </p:spTree>
    <p:extLst>
      <p:ext uri="{BB962C8B-B14F-4D97-AF65-F5344CB8AC3E}">
        <p14:creationId xmlns:p14="http://schemas.microsoft.com/office/powerpoint/2010/main" val="14953364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78018-8530-8846-8B61-0DD791A3E47B}"/>
              </a:ext>
            </a:extLst>
          </p:cNvPr>
          <p:cNvSpPr>
            <a:spLocks noGrp="1"/>
          </p:cNvSpPr>
          <p:nvPr>
            <p:ph type="title"/>
          </p:nvPr>
        </p:nvSpPr>
        <p:spPr/>
        <p:txBody>
          <a:bodyPr/>
          <a:lstStyle/>
          <a:p>
            <a:r>
              <a:rPr lang="en-US" dirty="0"/>
              <a:t>Three Common Decoding Methods</a:t>
            </a:r>
          </a:p>
        </p:txBody>
      </p:sp>
      <p:sp>
        <p:nvSpPr>
          <p:cNvPr id="4" name="Slide Number Placeholder 3">
            <a:extLst>
              <a:ext uri="{FF2B5EF4-FFF2-40B4-BE49-F238E27FC236}">
                <a16:creationId xmlns:a16="http://schemas.microsoft.com/office/drawing/2014/main" id="{0C08E53D-2D4D-884C-8D42-6B0FA938A21B}"/>
              </a:ext>
            </a:extLst>
          </p:cNvPr>
          <p:cNvSpPr>
            <a:spLocks noGrp="1"/>
          </p:cNvSpPr>
          <p:nvPr>
            <p:ph type="sldNum" sz="quarter" idx="12"/>
          </p:nvPr>
        </p:nvSpPr>
        <p:spPr/>
        <p:txBody>
          <a:bodyPr/>
          <a:lstStyle/>
          <a:p>
            <a:fld id="{654E4DE7-2D08-6148-917C-4321D781EDEB}" type="slidenum">
              <a:rPr lang="en-US" smtClean="0"/>
              <a:t>52</a:t>
            </a:fld>
            <a:endParaRPr lang="en-US"/>
          </a:p>
        </p:txBody>
      </p:sp>
      <p:sp>
        <p:nvSpPr>
          <p:cNvPr id="5" name="Content Placeholder 4">
            <a:extLst>
              <a:ext uri="{FF2B5EF4-FFF2-40B4-BE49-F238E27FC236}">
                <a16:creationId xmlns:a16="http://schemas.microsoft.com/office/drawing/2014/main" id="{905C6574-88D2-2A48-BD31-D6A4F2174387}"/>
              </a:ext>
            </a:extLst>
          </p:cNvPr>
          <p:cNvSpPr txBox="1">
            <a:spLocks/>
          </p:cNvSpPr>
          <p:nvPr/>
        </p:nvSpPr>
        <p:spPr>
          <a:xfrm>
            <a:off x="838200" y="3076241"/>
            <a:ext cx="10515600" cy="1163348"/>
          </a:xfrm>
          <a:prstGeom prst="rect">
            <a:avLst/>
          </a:prstGeom>
          <a:ln w="38100">
            <a:solidFill>
              <a:schemeClr val="bg2">
                <a:lumMod val="90000"/>
              </a:schemeClr>
            </a:solidFill>
            <a:prstDash val="sysDot"/>
          </a:ln>
        </p:spPr>
        <p:txBody>
          <a:bodyPr vert="horz" lIns="91440" tIns="91440" rIns="91440" bIns="9144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000" b="1" dirty="0"/>
              <a:t>2. Sample randomly from the full distribution predicted by the model.</a:t>
            </a:r>
          </a:p>
          <a:p>
            <a:pPr marL="0" indent="0">
              <a:lnSpc>
                <a:spcPct val="100000"/>
              </a:lnSpc>
              <a:buNone/>
            </a:pPr>
            <a:r>
              <a:rPr lang="en-US" sz="1600" b="1" u="sng" dirty="0">
                <a:solidFill>
                  <a:schemeClr val="accent3">
                    <a:lumMod val="75000"/>
                  </a:schemeClr>
                </a:solidFill>
                <a:latin typeface="Andale Mono" panose="020B0509000000000004" pitchFamily="49" charset="0"/>
              </a:rPr>
              <a:t>A hippopotamus ate my</a:t>
            </a:r>
            <a:r>
              <a:rPr lang="en-US" sz="1600" b="1" dirty="0">
                <a:solidFill>
                  <a:schemeClr val="accent3">
                    <a:lumMod val="75000"/>
                  </a:schemeClr>
                </a:solidFill>
                <a:latin typeface="Andale Mono" panose="020B0509000000000004" pitchFamily="49" charset="0"/>
              </a:rPr>
              <a:t> father’s lunch. She was very amiable, shook her hands and smacked them together. Then she said: My, </a:t>
            </a:r>
            <a:r>
              <a:rPr lang="en-US" sz="1600" b="1" dirty="0" err="1">
                <a:solidFill>
                  <a:schemeClr val="accent3">
                    <a:lumMod val="75000"/>
                  </a:schemeClr>
                </a:solidFill>
                <a:latin typeface="Andale Mono" panose="020B0509000000000004" pitchFamily="49" charset="0"/>
              </a:rPr>
              <a:t>Seoudie</a:t>
            </a:r>
            <a:r>
              <a:rPr lang="en-US" sz="1600" b="1" dirty="0">
                <a:solidFill>
                  <a:schemeClr val="accent3">
                    <a:lumMod val="75000"/>
                  </a:schemeClr>
                </a:solidFill>
                <a:latin typeface="Andale Mono" panose="020B0509000000000004" pitchFamily="49" charset="0"/>
              </a:rPr>
              <a:t>, I was a hippopotamus too. </a:t>
            </a:r>
          </a:p>
          <a:p>
            <a:pPr marL="241300" indent="-227013">
              <a:lnSpc>
                <a:spcPct val="100000"/>
              </a:lnSpc>
              <a:buNone/>
            </a:pPr>
            <a:endParaRPr lang="en-US" sz="2100" dirty="0"/>
          </a:p>
        </p:txBody>
      </p:sp>
      <p:sp>
        <p:nvSpPr>
          <p:cNvPr id="6" name="Content Placeholder 4">
            <a:extLst>
              <a:ext uri="{FF2B5EF4-FFF2-40B4-BE49-F238E27FC236}">
                <a16:creationId xmlns:a16="http://schemas.microsoft.com/office/drawing/2014/main" id="{47CFD13D-0738-324E-ADD6-288B27F1D80D}"/>
              </a:ext>
            </a:extLst>
          </p:cNvPr>
          <p:cNvSpPr txBox="1">
            <a:spLocks/>
          </p:cNvSpPr>
          <p:nvPr/>
        </p:nvSpPr>
        <p:spPr>
          <a:xfrm>
            <a:off x="838200" y="4461793"/>
            <a:ext cx="10515600" cy="1869733"/>
          </a:xfrm>
          <a:prstGeom prst="rect">
            <a:avLst/>
          </a:prstGeom>
          <a:ln w="38100">
            <a:solidFill>
              <a:schemeClr val="bg2">
                <a:lumMod val="90000"/>
              </a:schemeClr>
            </a:solidFill>
            <a:prstDash val="sysDot"/>
          </a:ln>
        </p:spPr>
        <p:txBody>
          <a:bodyPr vert="horz" lIns="91440" tIns="91440" rIns="91440" bIns="9144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000" b="1" dirty="0"/>
              <a:t>3. Sample randomly from the 𝑘=10 most likely words.</a:t>
            </a:r>
          </a:p>
          <a:p>
            <a:pPr marL="0" indent="0">
              <a:lnSpc>
                <a:spcPct val="100000"/>
              </a:lnSpc>
              <a:buNone/>
            </a:pPr>
            <a:r>
              <a:rPr lang="en-US" sz="1600" b="1" u="sng" dirty="0">
                <a:solidFill>
                  <a:schemeClr val="accent3">
                    <a:lumMod val="75000"/>
                  </a:schemeClr>
                </a:solidFill>
                <a:latin typeface="Andale Mono" panose="020B0509000000000004" pitchFamily="49" charset="0"/>
              </a:rPr>
              <a:t>A hippopotamus ate my</a:t>
            </a:r>
            <a:r>
              <a:rPr lang="en-US" sz="1600" b="1" dirty="0">
                <a:solidFill>
                  <a:schemeClr val="accent3">
                    <a:lumMod val="75000"/>
                  </a:schemeClr>
                </a:solidFill>
                <a:latin typeface="Andale Mono" panose="020B0509000000000004" pitchFamily="49" charset="0"/>
              </a:rPr>
              <a:t> homework.”</a:t>
            </a:r>
          </a:p>
          <a:p>
            <a:pPr marL="0" indent="0">
              <a:lnSpc>
                <a:spcPct val="100000"/>
              </a:lnSpc>
              <a:buNone/>
            </a:pPr>
            <a:r>
              <a:rPr lang="en-US" sz="1600" b="1" dirty="0">
                <a:solidFill>
                  <a:schemeClr val="accent3">
                    <a:lumMod val="75000"/>
                  </a:schemeClr>
                </a:solidFill>
                <a:latin typeface="Andale Mono" panose="020B0509000000000004" pitchFamily="49" charset="0"/>
              </a:rPr>
              <a:t>“A hippopotamus ate your homework?”</a:t>
            </a:r>
          </a:p>
          <a:p>
            <a:pPr marL="0" indent="0">
              <a:lnSpc>
                <a:spcPct val="100000"/>
              </a:lnSpc>
              <a:buNone/>
            </a:pPr>
            <a:r>
              <a:rPr lang="en-US" sz="1600" b="1" dirty="0">
                <a:solidFill>
                  <a:schemeClr val="accent3">
                    <a:lumMod val="75000"/>
                  </a:schemeClr>
                </a:solidFill>
                <a:latin typeface="Andale Mono" panose="020B0509000000000004" pitchFamily="49" charset="0"/>
              </a:rPr>
              <a:t>“Yes,” said Jack. “I was in the library and I saw a hippo in the water. I thought it was a crocodile. </a:t>
            </a:r>
          </a:p>
        </p:txBody>
      </p:sp>
      <p:sp>
        <p:nvSpPr>
          <p:cNvPr id="7" name="Content Placeholder 4">
            <a:extLst>
              <a:ext uri="{FF2B5EF4-FFF2-40B4-BE49-F238E27FC236}">
                <a16:creationId xmlns:a16="http://schemas.microsoft.com/office/drawing/2014/main" id="{C2067B4D-4F6E-6541-8F0C-567E8E96A475}"/>
              </a:ext>
            </a:extLst>
          </p:cNvPr>
          <p:cNvSpPr txBox="1">
            <a:spLocks/>
          </p:cNvSpPr>
          <p:nvPr/>
        </p:nvSpPr>
        <p:spPr>
          <a:xfrm>
            <a:off x="838200" y="1690688"/>
            <a:ext cx="10515600" cy="1163348"/>
          </a:xfrm>
          <a:prstGeom prst="rect">
            <a:avLst/>
          </a:prstGeom>
          <a:ln w="38100">
            <a:solidFill>
              <a:schemeClr val="bg2">
                <a:lumMod val="90000"/>
              </a:schemeClr>
            </a:solidFill>
            <a:prstDash val="sysDot"/>
          </a:ln>
        </p:spPr>
        <p:txBody>
          <a:bodyPr vert="horz" lIns="91440" tIns="91440" rIns="91440" bIns="9144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000" b="1" dirty="0"/>
              <a:t>1. Always pick the most likely word.</a:t>
            </a:r>
          </a:p>
          <a:p>
            <a:pPr marL="0" indent="0">
              <a:lnSpc>
                <a:spcPct val="100000"/>
              </a:lnSpc>
              <a:buNone/>
            </a:pPr>
            <a:r>
              <a:rPr lang="en-US" sz="1600" b="1" u="sng" dirty="0">
                <a:solidFill>
                  <a:schemeClr val="accent3">
                    <a:lumMod val="75000"/>
                  </a:schemeClr>
                </a:solidFill>
                <a:latin typeface="Andale Mono" panose="020B0509000000000004" pitchFamily="49" charset="0"/>
              </a:rPr>
              <a:t>A hippopotamus ate my</a:t>
            </a:r>
            <a:r>
              <a:rPr lang="en-US" sz="1600" b="1" dirty="0">
                <a:solidFill>
                  <a:schemeClr val="accent3">
                    <a:lumMod val="75000"/>
                  </a:schemeClr>
                </a:solidFill>
                <a:latin typeface="Andale Mono" panose="020B0509000000000004" pitchFamily="49" charset="0"/>
              </a:rPr>
              <a:t> homework. I was so embarrassed. I was so embarrassed. I was so embarrassed.</a:t>
            </a:r>
            <a:endParaRPr lang="en-US" sz="2100" dirty="0"/>
          </a:p>
        </p:txBody>
      </p:sp>
      <p:sp>
        <p:nvSpPr>
          <p:cNvPr id="8" name="TextBox 7">
            <a:extLst>
              <a:ext uri="{FF2B5EF4-FFF2-40B4-BE49-F238E27FC236}">
                <a16:creationId xmlns:a16="http://schemas.microsoft.com/office/drawing/2014/main" id="{19447670-6620-F84E-B376-E57837230423}"/>
              </a:ext>
            </a:extLst>
          </p:cNvPr>
          <p:cNvSpPr txBox="1"/>
          <p:nvPr/>
        </p:nvSpPr>
        <p:spPr>
          <a:xfrm>
            <a:off x="204788" y="6534021"/>
            <a:ext cx="12950628" cy="307777"/>
          </a:xfrm>
          <a:prstGeom prst="rect">
            <a:avLst/>
          </a:prstGeom>
          <a:noFill/>
        </p:spPr>
        <p:txBody>
          <a:bodyPr wrap="square">
            <a:spAutoFit/>
          </a:bodyPr>
          <a:lstStyle/>
          <a:p>
            <a:r>
              <a:rPr lang="en-US" sz="1400" b="1" u="sng" dirty="0">
                <a:solidFill>
                  <a:schemeClr val="bg1">
                    <a:lumMod val="50000"/>
                  </a:schemeClr>
                </a:solidFill>
                <a:latin typeface="+mj-lt"/>
              </a:rPr>
              <a:t>Daphne Ippolito.</a:t>
            </a:r>
            <a:r>
              <a:rPr lang="en-US" sz="1400" dirty="0">
                <a:solidFill>
                  <a:schemeClr val="bg1">
                    <a:lumMod val="50000"/>
                  </a:schemeClr>
                </a:solidFill>
                <a:latin typeface="+mj-lt"/>
              </a:rPr>
              <a:t>  ”A Tutorial on Neural Language Models and Text Generation." </a:t>
            </a:r>
            <a:r>
              <a:rPr lang="en-US" sz="1400" dirty="0">
                <a:solidFill>
                  <a:schemeClr val="bg1">
                    <a:lumMod val="50000"/>
                  </a:schemeClr>
                </a:solidFill>
                <a:latin typeface="+mj-lt"/>
                <a:hlinkClick r:id="rId2"/>
              </a:rPr>
              <a:t>www.seas.upenn.edu/~daphnei/nlg_tutorial.pdf</a:t>
            </a:r>
            <a:r>
              <a:rPr lang="en-US" sz="1400" dirty="0">
                <a:solidFill>
                  <a:schemeClr val="bg1">
                    <a:lumMod val="50000"/>
                  </a:schemeClr>
                </a:solidFill>
                <a:latin typeface="+mj-lt"/>
              </a:rPr>
              <a:t>  </a:t>
            </a:r>
          </a:p>
        </p:txBody>
      </p:sp>
    </p:spTree>
    <p:extLst>
      <p:ext uri="{BB962C8B-B14F-4D97-AF65-F5344CB8AC3E}">
        <p14:creationId xmlns:p14="http://schemas.microsoft.com/office/powerpoint/2010/main" val="37365544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83B55-7BE1-5F44-A6C6-6060ADF17FE1}"/>
              </a:ext>
            </a:extLst>
          </p:cNvPr>
          <p:cNvSpPr>
            <a:spLocks noGrp="1"/>
          </p:cNvSpPr>
          <p:nvPr>
            <p:ph type="title"/>
          </p:nvPr>
        </p:nvSpPr>
        <p:spPr/>
        <p:txBody>
          <a:bodyPr/>
          <a:lstStyle/>
          <a:p>
            <a:r>
              <a:rPr lang="en-US" dirty="0"/>
              <a:t>Experimental Design</a:t>
            </a:r>
          </a:p>
        </p:txBody>
      </p:sp>
      <p:sp>
        <p:nvSpPr>
          <p:cNvPr id="5" name="Text Placeholder 4">
            <a:extLst>
              <a:ext uri="{FF2B5EF4-FFF2-40B4-BE49-F238E27FC236}">
                <a16:creationId xmlns:a16="http://schemas.microsoft.com/office/drawing/2014/main" id="{D375743D-1260-1143-A4C8-93F63C1EEB1C}"/>
              </a:ext>
            </a:extLst>
          </p:cNvPr>
          <p:cNvSpPr>
            <a:spLocks noGrp="1"/>
          </p:cNvSpPr>
          <p:nvPr>
            <p:ph type="body" idx="1"/>
          </p:nvPr>
        </p:nvSpPr>
        <p:spPr/>
        <p:txBody>
          <a:bodyPr/>
          <a:lstStyle/>
          <a:p>
            <a:r>
              <a:rPr lang="en-US" dirty="0"/>
              <a:t>Automatic Detection</a:t>
            </a:r>
          </a:p>
        </p:txBody>
      </p:sp>
      <p:sp>
        <p:nvSpPr>
          <p:cNvPr id="3" name="Content Placeholder 2">
            <a:extLst>
              <a:ext uri="{FF2B5EF4-FFF2-40B4-BE49-F238E27FC236}">
                <a16:creationId xmlns:a16="http://schemas.microsoft.com/office/drawing/2014/main" id="{B253B267-93D6-D043-B942-99795006F8E5}"/>
              </a:ext>
            </a:extLst>
          </p:cNvPr>
          <p:cNvSpPr>
            <a:spLocks noGrp="1"/>
          </p:cNvSpPr>
          <p:nvPr>
            <p:ph sz="half" idx="2"/>
          </p:nvPr>
        </p:nvSpPr>
        <p:spPr>
          <a:xfrm>
            <a:off x="839788" y="2505075"/>
            <a:ext cx="5157787" cy="3987800"/>
          </a:xfrm>
        </p:spPr>
        <p:txBody>
          <a:bodyPr>
            <a:normAutofit fontScale="92500" lnSpcReduction="20000"/>
          </a:bodyPr>
          <a:lstStyle/>
          <a:p>
            <a:pPr>
              <a:lnSpc>
                <a:spcPct val="110000"/>
              </a:lnSpc>
            </a:pPr>
            <a:r>
              <a:rPr lang="en-US" dirty="0"/>
              <a:t>Human-written:</a:t>
            </a:r>
          </a:p>
          <a:p>
            <a:pPr lvl="1">
              <a:lnSpc>
                <a:spcPct val="110000"/>
              </a:lnSpc>
            </a:pPr>
            <a:r>
              <a:rPr lang="en-US" dirty="0"/>
              <a:t>250,000 documents from the same distribution as GPT’s training data.</a:t>
            </a:r>
          </a:p>
          <a:p>
            <a:pPr>
              <a:lnSpc>
                <a:spcPct val="110000"/>
              </a:lnSpc>
            </a:pPr>
            <a:r>
              <a:rPr lang="en-US" dirty="0"/>
              <a:t>Machine generated with GPT-2:</a:t>
            </a:r>
          </a:p>
          <a:p>
            <a:pPr lvl="1">
              <a:lnSpc>
                <a:spcPct val="110000"/>
              </a:lnSpc>
            </a:pPr>
            <a:r>
              <a:rPr lang="en-US" dirty="0"/>
              <a:t>250k generations using full random sampling.</a:t>
            </a:r>
          </a:p>
          <a:p>
            <a:pPr lvl="1">
              <a:lnSpc>
                <a:spcPct val="110000"/>
              </a:lnSpc>
            </a:pPr>
            <a:r>
              <a:rPr lang="en-US" dirty="0"/>
              <a:t>250k generation only ever sampling from the 40 most likely tokens.</a:t>
            </a:r>
          </a:p>
          <a:p>
            <a:pPr>
              <a:lnSpc>
                <a:spcPct val="110000"/>
              </a:lnSpc>
            </a:pPr>
            <a:r>
              <a:rPr lang="en-US" dirty="0"/>
              <a:t>For each decoding method, we trained a binary classifier.</a:t>
            </a:r>
          </a:p>
        </p:txBody>
      </p:sp>
      <p:sp>
        <p:nvSpPr>
          <p:cNvPr id="7" name="Content Placeholder 6">
            <a:extLst>
              <a:ext uri="{FF2B5EF4-FFF2-40B4-BE49-F238E27FC236}">
                <a16:creationId xmlns:a16="http://schemas.microsoft.com/office/drawing/2014/main" id="{5735F9DD-167B-8B4E-87AB-E99180F0993F}"/>
              </a:ext>
            </a:extLst>
          </p:cNvPr>
          <p:cNvSpPr>
            <a:spLocks noGrp="1"/>
          </p:cNvSpPr>
          <p:nvPr>
            <p:ph sz="quarter" idx="4"/>
          </p:nvPr>
        </p:nvSpPr>
        <p:spPr/>
        <p:txBody>
          <a:bodyPr>
            <a:normAutofit fontScale="92500" lnSpcReduction="20000"/>
          </a:bodyPr>
          <a:lstStyle/>
          <a:p>
            <a:r>
              <a:rPr lang="en-US" dirty="0"/>
              <a:t>22 annotators were shown passages from the validation set and asked to label them as human-written or machine-generated.</a:t>
            </a:r>
          </a:p>
          <a:p>
            <a:endParaRPr lang="en-US" dirty="0"/>
          </a:p>
        </p:txBody>
      </p:sp>
      <p:sp>
        <p:nvSpPr>
          <p:cNvPr id="4" name="Slide Number Placeholder 3">
            <a:extLst>
              <a:ext uri="{FF2B5EF4-FFF2-40B4-BE49-F238E27FC236}">
                <a16:creationId xmlns:a16="http://schemas.microsoft.com/office/drawing/2014/main" id="{98CD20BF-EF20-A346-8B42-8759F84E2E34}"/>
              </a:ext>
            </a:extLst>
          </p:cNvPr>
          <p:cNvSpPr>
            <a:spLocks noGrp="1"/>
          </p:cNvSpPr>
          <p:nvPr>
            <p:ph type="sldNum" sz="quarter" idx="12"/>
          </p:nvPr>
        </p:nvSpPr>
        <p:spPr/>
        <p:txBody>
          <a:bodyPr/>
          <a:lstStyle/>
          <a:p>
            <a:fld id="{654E4DE7-2D08-6148-917C-4321D781EDEB}" type="slidenum">
              <a:rPr lang="en-US" smtClean="0"/>
              <a:t>53</a:t>
            </a:fld>
            <a:endParaRPr lang="en-US"/>
          </a:p>
        </p:txBody>
      </p:sp>
      <p:sp>
        <p:nvSpPr>
          <p:cNvPr id="9" name="Text Placeholder 8">
            <a:extLst>
              <a:ext uri="{FF2B5EF4-FFF2-40B4-BE49-F238E27FC236}">
                <a16:creationId xmlns:a16="http://schemas.microsoft.com/office/drawing/2014/main" id="{03FCACC5-F910-E647-93E9-CE45873FB42A}"/>
              </a:ext>
            </a:extLst>
          </p:cNvPr>
          <p:cNvSpPr>
            <a:spLocks noGrp="1"/>
          </p:cNvSpPr>
          <p:nvPr>
            <p:ph type="body" sz="quarter" idx="3"/>
          </p:nvPr>
        </p:nvSpPr>
        <p:spPr/>
        <p:txBody>
          <a:bodyPr/>
          <a:lstStyle/>
          <a:p>
            <a:r>
              <a:rPr lang="en-US" dirty="0"/>
              <a:t>Human Detection</a:t>
            </a:r>
          </a:p>
        </p:txBody>
      </p:sp>
      <p:sp>
        <p:nvSpPr>
          <p:cNvPr id="11" name="TextBox 10">
            <a:extLst>
              <a:ext uri="{FF2B5EF4-FFF2-40B4-BE49-F238E27FC236}">
                <a16:creationId xmlns:a16="http://schemas.microsoft.com/office/drawing/2014/main" id="{6870C56C-5927-C346-9B1E-58BFA7775389}"/>
              </a:ext>
            </a:extLst>
          </p:cNvPr>
          <p:cNvSpPr txBox="1"/>
          <p:nvPr/>
        </p:nvSpPr>
        <p:spPr>
          <a:xfrm>
            <a:off x="5291714" y="6277302"/>
            <a:ext cx="6637771" cy="523220"/>
          </a:xfrm>
          <a:prstGeom prst="rect">
            <a:avLst/>
          </a:prstGeom>
          <a:noFill/>
        </p:spPr>
        <p:txBody>
          <a:bodyPr wrap="square">
            <a:spAutoFit/>
          </a:bodyPr>
          <a:lstStyle/>
          <a:p>
            <a:pPr marL="12700" indent="1588" algn="r">
              <a:buNone/>
            </a:pPr>
            <a:r>
              <a:rPr lang="en-US" sz="1400" u="sng" dirty="0">
                <a:solidFill>
                  <a:schemeClr val="bg1">
                    <a:lumMod val="50000"/>
                  </a:schemeClr>
                </a:solidFill>
                <a:latin typeface="+mj-lt"/>
              </a:rPr>
              <a:t>Daphne Ippolito</a:t>
            </a:r>
            <a:r>
              <a:rPr lang="en-US" sz="1400" dirty="0">
                <a:solidFill>
                  <a:schemeClr val="bg1">
                    <a:lumMod val="50000"/>
                  </a:schemeClr>
                </a:solidFill>
                <a:latin typeface="+mj-lt"/>
              </a:rPr>
              <a:t>*, Daniel Duckworth*, Chris </a:t>
            </a:r>
            <a:r>
              <a:rPr lang="en-US" sz="1400" dirty="0" err="1">
                <a:solidFill>
                  <a:schemeClr val="bg1">
                    <a:lumMod val="50000"/>
                  </a:schemeClr>
                </a:solidFill>
                <a:latin typeface="+mj-lt"/>
              </a:rPr>
              <a:t>Callison</a:t>
            </a:r>
            <a:r>
              <a:rPr lang="en-US" sz="1400" dirty="0">
                <a:solidFill>
                  <a:schemeClr val="bg1">
                    <a:lumMod val="50000"/>
                  </a:schemeClr>
                </a:solidFill>
                <a:latin typeface="+mj-lt"/>
              </a:rPr>
              <a:t>-Burch, and Douglas Eck. "Automatic Detection of Generated Text is Easiest when Humans are Fooled." In </a:t>
            </a:r>
            <a:r>
              <a:rPr lang="en-US" sz="1400" i="1" dirty="0">
                <a:solidFill>
                  <a:schemeClr val="bg1">
                    <a:lumMod val="50000"/>
                  </a:schemeClr>
                </a:solidFill>
                <a:latin typeface="+mj-lt"/>
              </a:rPr>
              <a:t>ACL</a:t>
            </a:r>
            <a:r>
              <a:rPr lang="en-US" sz="1400" dirty="0">
                <a:solidFill>
                  <a:schemeClr val="bg1">
                    <a:lumMod val="50000"/>
                  </a:schemeClr>
                </a:solidFill>
                <a:latin typeface="+mj-lt"/>
              </a:rPr>
              <a:t> 2020.</a:t>
            </a:r>
          </a:p>
        </p:txBody>
      </p:sp>
    </p:spTree>
    <p:extLst>
      <p:ext uri="{BB962C8B-B14F-4D97-AF65-F5344CB8AC3E}">
        <p14:creationId xmlns:p14="http://schemas.microsoft.com/office/powerpoint/2010/main" val="9172630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id="{544525F6-B028-FC43-AACE-4777759C85B5}"/>
              </a:ext>
            </a:extLst>
          </p:cNvPr>
          <p:cNvPicPr>
            <a:picLocks noGrp="1" noChangeAspect="1"/>
          </p:cNvPicPr>
          <p:nvPr>
            <p:ph sz="half" idx="2"/>
          </p:nvPr>
        </p:nvPicPr>
        <p:blipFill>
          <a:blip r:embed="rId3"/>
          <a:stretch>
            <a:fillRect/>
          </a:stretch>
        </p:blipFill>
        <p:spPr>
          <a:xfrm>
            <a:off x="-1796858" y="-2876277"/>
            <a:ext cx="12430027" cy="16106228"/>
          </a:xfrm>
        </p:spPr>
      </p:pic>
      <p:sp>
        <p:nvSpPr>
          <p:cNvPr id="2" name="Title 1">
            <a:extLst>
              <a:ext uri="{FF2B5EF4-FFF2-40B4-BE49-F238E27FC236}">
                <a16:creationId xmlns:a16="http://schemas.microsoft.com/office/drawing/2014/main" id="{A8A83B55-7BE1-5F44-A6C6-6060ADF17FE1}"/>
              </a:ext>
            </a:extLst>
          </p:cNvPr>
          <p:cNvSpPr>
            <a:spLocks noGrp="1"/>
          </p:cNvSpPr>
          <p:nvPr>
            <p:ph type="title"/>
          </p:nvPr>
        </p:nvSpPr>
        <p:spPr/>
        <p:txBody>
          <a:bodyPr/>
          <a:lstStyle/>
          <a:p>
            <a:r>
              <a:rPr lang="en-US" dirty="0"/>
              <a:t>Experimental Design</a:t>
            </a:r>
          </a:p>
        </p:txBody>
      </p:sp>
      <p:sp>
        <p:nvSpPr>
          <p:cNvPr id="5" name="Text Placeholder 4">
            <a:extLst>
              <a:ext uri="{FF2B5EF4-FFF2-40B4-BE49-F238E27FC236}">
                <a16:creationId xmlns:a16="http://schemas.microsoft.com/office/drawing/2014/main" id="{D375743D-1260-1143-A4C8-93F63C1EEB1C}"/>
              </a:ext>
            </a:extLst>
          </p:cNvPr>
          <p:cNvSpPr>
            <a:spLocks noGrp="1"/>
          </p:cNvSpPr>
          <p:nvPr>
            <p:ph type="body" idx="1"/>
          </p:nvPr>
        </p:nvSpPr>
        <p:spPr/>
        <p:txBody>
          <a:bodyPr/>
          <a:lstStyle/>
          <a:p>
            <a:r>
              <a:rPr lang="en-US" dirty="0"/>
              <a:t>Automatic Detection</a:t>
            </a:r>
          </a:p>
        </p:txBody>
      </p:sp>
      <p:sp>
        <p:nvSpPr>
          <p:cNvPr id="6" name="Text Placeholder 5">
            <a:extLst>
              <a:ext uri="{FF2B5EF4-FFF2-40B4-BE49-F238E27FC236}">
                <a16:creationId xmlns:a16="http://schemas.microsoft.com/office/drawing/2014/main" id="{D6FB6E58-0A77-DD4D-8997-FC44BD299B6A}"/>
              </a:ext>
            </a:extLst>
          </p:cNvPr>
          <p:cNvSpPr>
            <a:spLocks noGrp="1"/>
          </p:cNvSpPr>
          <p:nvPr>
            <p:ph type="body" sz="quarter" idx="3"/>
          </p:nvPr>
        </p:nvSpPr>
        <p:spPr/>
        <p:txBody>
          <a:bodyPr/>
          <a:lstStyle/>
          <a:p>
            <a:r>
              <a:rPr lang="en-US" dirty="0"/>
              <a:t>Human Detection</a:t>
            </a:r>
          </a:p>
        </p:txBody>
      </p:sp>
      <p:sp>
        <p:nvSpPr>
          <p:cNvPr id="7" name="Content Placeholder 6">
            <a:extLst>
              <a:ext uri="{FF2B5EF4-FFF2-40B4-BE49-F238E27FC236}">
                <a16:creationId xmlns:a16="http://schemas.microsoft.com/office/drawing/2014/main" id="{5735F9DD-167B-8B4E-87AB-E99180F0993F}"/>
              </a:ext>
            </a:extLst>
          </p:cNvPr>
          <p:cNvSpPr>
            <a:spLocks noGrp="1"/>
          </p:cNvSpPr>
          <p:nvPr>
            <p:ph sz="quarter" idx="4"/>
          </p:nvPr>
        </p:nvSpPr>
        <p:spPr>
          <a:xfrm>
            <a:off x="6172200" y="2505074"/>
            <a:ext cx="4125191" cy="3851275"/>
          </a:xfrm>
        </p:spPr>
        <p:txBody>
          <a:bodyPr>
            <a:normAutofit/>
          </a:bodyPr>
          <a:lstStyle/>
          <a:p>
            <a:pPr marL="0" indent="0">
              <a:lnSpc>
                <a:spcPct val="100000"/>
              </a:lnSpc>
              <a:buNone/>
            </a:pPr>
            <a:r>
              <a:rPr lang="en-US" sz="2400" dirty="0"/>
              <a:t>22 annotators were shown passages of text and asked to label them as human-written or machine-generated.</a:t>
            </a:r>
          </a:p>
        </p:txBody>
      </p:sp>
      <p:sp>
        <p:nvSpPr>
          <p:cNvPr id="4" name="Slide Number Placeholder 3">
            <a:extLst>
              <a:ext uri="{FF2B5EF4-FFF2-40B4-BE49-F238E27FC236}">
                <a16:creationId xmlns:a16="http://schemas.microsoft.com/office/drawing/2014/main" id="{98CD20BF-EF20-A346-8B42-8759F84E2E34}"/>
              </a:ext>
            </a:extLst>
          </p:cNvPr>
          <p:cNvSpPr>
            <a:spLocks noGrp="1"/>
          </p:cNvSpPr>
          <p:nvPr>
            <p:ph type="sldNum" sz="quarter" idx="12"/>
          </p:nvPr>
        </p:nvSpPr>
        <p:spPr/>
        <p:txBody>
          <a:bodyPr/>
          <a:lstStyle/>
          <a:p>
            <a:fld id="{654E4DE7-2D08-6148-917C-4321D781EDEB}" type="slidenum">
              <a:rPr lang="en-US" smtClean="0"/>
              <a:t>54</a:t>
            </a:fld>
            <a:endParaRPr lang="en-US"/>
          </a:p>
        </p:txBody>
      </p:sp>
      <p:sp>
        <p:nvSpPr>
          <p:cNvPr id="9" name="TextBox 8">
            <a:extLst>
              <a:ext uri="{FF2B5EF4-FFF2-40B4-BE49-F238E27FC236}">
                <a16:creationId xmlns:a16="http://schemas.microsoft.com/office/drawing/2014/main" id="{DA3993E9-FF4D-2F41-A6CA-F1BC5B0BC0A6}"/>
              </a:ext>
            </a:extLst>
          </p:cNvPr>
          <p:cNvSpPr txBox="1"/>
          <p:nvPr/>
        </p:nvSpPr>
        <p:spPr>
          <a:xfrm>
            <a:off x="5291714" y="6277302"/>
            <a:ext cx="6637771" cy="523220"/>
          </a:xfrm>
          <a:prstGeom prst="rect">
            <a:avLst/>
          </a:prstGeom>
          <a:noFill/>
        </p:spPr>
        <p:txBody>
          <a:bodyPr wrap="square">
            <a:spAutoFit/>
          </a:bodyPr>
          <a:lstStyle/>
          <a:p>
            <a:pPr marL="12700" indent="1588" algn="r">
              <a:buNone/>
            </a:pPr>
            <a:r>
              <a:rPr lang="en-US" sz="1400" u="sng" dirty="0">
                <a:solidFill>
                  <a:schemeClr val="bg1">
                    <a:lumMod val="50000"/>
                  </a:schemeClr>
                </a:solidFill>
                <a:latin typeface="+mj-lt"/>
              </a:rPr>
              <a:t>Daphne Ippolito</a:t>
            </a:r>
            <a:r>
              <a:rPr lang="en-US" sz="1400" dirty="0">
                <a:solidFill>
                  <a:schemeClr val="bg1">
                    <a:lumMod val="50000"/>
                  </a:schemeClr>
                </a:solidFill>
                <a:latin typeface="+mj-lt"/>
              </a:rPr>
              <a:t>*, Daniel Duckworth*, Chris </a:t>
            </a:r>
            <a:r>
              <a:rPr lang="en-US" sz="1400" dirty="0" err="1">
                <a:solidFill>
                  <a:schemeClr val="bg1">
                    <a:lumMod val="50000"/>
                  </a:schemeClr>
                </a:solidFill>
                <a:latin typeface="+mj-lt"/>
              </a:rPr>
              <a:t>Callison</a:t>
            </a:r>
            <a:r>
              <a:rPr lang="en-US" sz="1400" dirty="0">
                <a:solidFill>
                  <a:schemeClr val="bg1">
                    <a:lumMod val="50000"/>
                  </a:schemeClr>
                </a:solidFill>
                <a:latin typeface="+mj-lt"/>
              </a:rPr>
              <a:t>-Burch, and Douglas Eck. "Automatic Detection of Generated Text is Easiest when Humans are Fooled." In </a:t>
            </a:r>
            <a:r>
              <a:rPr lang="en-US" sz="1400" i="1" dirty="0">
                <a:solidFill>
                  <a:schemeClr val="bg1">
                    <a:lumMod val="50000"/>
                  </a:schemeClr>
                </a:solidFill>
                <a:latin typeface="+mj-lt"/>
              </a:rPr>
              <a:t>ACL</a:t>
            </a:r>
            <a:r>
              <a:rPr lang="en-US" sz="1400" dirty="0">
                <a:solidFill>
                  <a:schemeClr val="bg1">
                    <a:lumMod val="50000"/>
                  </a:schemeClr>
                </a:solidFill>
                <a:latin typeface="+mj-lt"/>
              </a:rPr>
              <a:t> 2020.</a:t>
            </a:r>
          </a:p>
        </p:txBody>
      </p:sp>
    </p:spTree>
    <p:extLst>
      <p:ext uri="{BB962C8B-B14F-4D97-AF65-F5344CB8AC3E}">
        <p14:creationId xmlns:p14="http://schemas.microsoft.com/office/powerpoint/2010/main" val="34691915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B0CD4-185A-9348-B7A8-312E938D159E}"/>
              </a:ext>
            </a:extLst>
          </p:cNvPr>
          <p:cNvSpPr>
            <a:spLocks noGrp="1"/>
          </p:cNvSpPr>
          <p:nvPr>
            <p:ph type="title"/>
          </p:nvPr>
        </p:nvSpPr>
        <p:spPr/>
        <p:txBody>
          <a:bodyPr/>
          <a:lstStyle/>
          <a:p>
            <a:r>
              <a:rPr lang="en-US" dirty="0"/>
              <a:t>Results</a:t>
            </a:r>
          </a:p>
        </p:txBody>
      </p:sp>
      <p:sp>
        <p:nvSpPr>
          <p:cNvPr id="4" name="Content Placeholder 3">
            <a:extLst>
              <a:ext uri="{FF2B5EF4-FFF2-40B4-BE49-F238E27FC236}">
                <a16:creationId xmlns:a16="http://schemas.microsoft.com/office/drawing/2014/main" id="{0275D094-3F3A-974D-9451-FAF6F806269E}"/>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82CC7F5B-E0BE-0D4F-A928-0786B53B15C0}"/>
              </a:ext>
            </a:extLst>
          </p:cNvPr>
          <p:cNvSpPr>
            <a:spLocks noGrp="1"/>
          </p:cNvSpPr>
          <p:nvPr>
            <p:ph type="sldNum" sz="quarter" idx="12"/>
          </p:nvPr>
        </p:nvSpPr>
        <p:spPr/>
        <p:txBody>
          <a:bodyPr/>
          <a:lstStyle/>
          <a:p>
            <a:fld id="{654E4DE7-2D08-6148-917C-4321D781EDEB}" type="slidenum">
              <a:rPr lang="en-US" smtClean="0"/>
              <a:t>55</a:t>
            </a:fld>
            <a:endParaRPr lang="en-US"/>
          </a:p>
        </p:txBody>
      </p:sp>
      <p:pic>
        <p:nvPicPr>
          <p:cNvPr id="12" name="Content Placeholder 11">
            <a:extLst>
              <a:ext uri="{FF2B5EF4-FFF2-40B4-BE49-F238E27FC236}">
                <a16:creationId xmlns:a16="http://schemas.microsoft.com/office/drawing/2014/main" id="{5D876CE2-CD1E-FA4E-8EED-7AEDB59CE4DE}"/>
              </a:ext>
            </a:extLst>
          </p:cNvPr>
          <p:cNvPicPr>
            <a:picLocks noGrp="1" noChangeAspect="1"/>
          </p:cNvPicPr>
          <p:nvPr>
            <p:ph sz="half" idx="1"/>
          </p:nvPr>
        </p:nvPicPr>
        <p:blipFill>
          <a:blip r:embed="rId3"/>
          <a:stretch>
            <a:fillRect/>
          </a:stretch>
        </p:blipFill>
        <p:spPr>
          <a:xfrm>
            <a:off x="850392" y="1691640"/>
            <a:ext cx="5252212" cy="4219194"/>
          </a:xfrm>
          <a:prstGeom prst="rect">
            <a:avLst/>
          </a:prstGeom>
        </p:spPr>
      </p:pic>
      <p:sp>
        <p:nvSpPr>
          <p:cNvPr id="14" name="TextBox 13">
            <a:extLst>
              <a:ext uri="{FF2B5EF4-FFF2-40B4-BE49-F238E27FC236}">
                <a16:creationId xmlns:a16="http://schemas.microsoft.com/office/drawing/2014/main" id="{72149C5F-D4E9-1840-85F6-71F862FB372B}"/>
              </a:ext>
            </a:extLst>
          </p:cNvPr>
          <p:cNvSpPr txBox="1"/>
          <p:nvPr/>
        </p:nvSpPr>
        <p:spPr>
          <a:xfrm>
            <a:off x="1410767" y="5960729"/>
            <a:ext cx="3141068" cy="369332"/>
          </a:xfrm>
          <a:prstGeom prst="rect">
            <a:avLst/>
          </a:prstGeom>
          <a:solidFill>
            <a:schemeClr val="bg1"/>
          </a:solidFill>
          <a:ln>
            <a:noFill/>
          </a:ln>
        </p:spPr>
        <p:txBody>
          <a:bodyPr wrap="square" rtlCol="0">
            <a:spAutoFit/>
          </a:bodyPr>
          <a:lstStyle/>
          <a:p>
            <a:r>
              <a:rPr lang="en-US" dirty="0"/>
              <a:t>Sampling from full distribution</a:t>
            </a:r>
          </a:p>
        </p:txBody>
      </p:sp>
      <p:pic>
        <p:nvPicPr>
          <p:cNvPr id="13" name="Content Placeholder 11">
            <a:extLst>
              <a:ext uri="{FF2B5EF4-FFF2-40B4-BE49-F238E27FC236}">
                <a16:creationId xmlns:a16="http://schemas.microsoft.com/office/drawing/2014/main" id="{A7A50106-AD71-304A-AD23-9A9EC89C095E}"/>
              </a:ext>
            </a:extLst>
          </p:cNvPr>
          <p:cNvPicPr>
            <a:picLocks noChangeAspect="1"/>
          </p:cNvPicPr>
          <p:nvPr/>
        </p:nvPicPr>
        <p:blipFill rotWithShape="1">
          <a:blip r:embed="rId4"/>
          <a:srcRect t="83920" r="54577"/>
          <a:stretch/>
        </p:blipFill>
        <p:spPr>
          <a:xfrm>
            <a:off x="-2395036" y="5749925"/>
            <a:ext cx="3896543" cy="1108075"/>
          </a:xfrm>
          <a:prstGeom prst="rect">
            <a:avLst/>
          </a:prstGeom>
        </p:spPr>
      </p:pic>
      <p:sp>
        <p:nvSpPr>
          <p:cNvPr id="15" name="Rectangle 14">
            <a:extLst>
              <a:ext uri="{FF2B5EF4-FFF2-40B4-BE49-F238E27FC236}">
                <a16:creationId xmlns:a16="http://schemas.microsoft.com/office/drawing/2014/main" id="{2C67EC84-B966-D745-A4B3-76BB5395342A}"/>
              </a:ext>
            </a:extLst>
          </p:cNvPr>
          <p:cNvSpPr/>
          <p:nvPr/>
        </p:nvSpPr>
        <p:spPr>
          <a:xfrm>
            <a:off x="1964267" y="5317067"/>
            <a:ext cx="2980266" cy="237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94AEF4B-1104-CF43-85E1-E99615C91F5D}"/>
              </a:ext>
            </a:extLst>
          </p:cNvPr>
          <p:cNvSpPr txBox="1"/>
          <p:nvPr/>
        </p:nvSpPr>
        <p:spPr>
          <a:xfrm>
            <a:off x="5291714" y="6277302"/>
            <a:ext cx="6637771" cy="523220"/>
          </a:xfrm>
          <a:prstGeom prst="rect">
            <a:avLst/>
          </a:prstGeom>
          <a:noFill/>
        </p:spPr>
        <p:txBody>
          <a:bodyPr wrap="square">
            <a:spAutoFit/>
          </a:bodyPr>
          <a:lstStyle/>
          <a:p>
            <a:pPr marL="12700" indent="1588" algn="r">
              <a:buNone/>
            </a:pPr>
            <a:r>
              <a:rPr lang="en-US" sz="1400" u="sng" dirty="0">
                <a:solidFill>
                  <a:schemeClr val="bg1">
                    <a:lumMod val="50000"/>
                  </a:schemeClr>
                </a:solidFill>
                <a:latin typeface="+mj-lt"/>
              </a:rPr>
              <a:t>Daphne Ippolito</a:t>
            </a:r>
            <a:r>
              <a:rPr lang="en-US" sz="1400" dirty="0">
                <a:solidFill>
                  <a:schemeClr val="bg1">
                    <a:lumMod val="50000"/>
                  </a:schemeClr>
                </a:solidFill>
                <a:latin typeface="+mj-lt"/>
              </a:rPr>
              <a:t>*, Daniel Duckworth*, Chris </a:t>
            </a:r>
            <a:r>
              <a:rPr lang="en-US" sz="1400" dirty="0" err="1">
                <a:solidFill>
                  <a:schemeClr val="bg1">
                    <a:lumMod val="50000"/>
                  </a:schemeClr>
                </a:solidFill>
                <a:latin typeface="+mj-lt"/>
              </a:rPr>
              <a:t>Callison</a:t>
            </a:r>
            <a:r>
              <a:rPr lang="en-US" sz="1400" dirty="0">
                <a:solidFill>
                  <a:schemeClr val="bg1">
                    <a:lumMod val="50000"/>
                  </a:schemeClr>
                </a:solidFill>
                <a:latin typeface="+mj-lt"/>
              </a:rPr>
              <a:t>-Burch, and Douglas Eck. "Automatic Detection of Generated Text is Easiest when Humans are Fooled." In </a:t>
            </a:r>
            <a:r>
              <a:rPr lang="en-US" sz="1400" i="1" dirty="0">
                <a:solidFill>
                  <a:schemeClr val="bg1">
                    <a:lumMod val="50000"/>
                  </a:schemeClr>
                </a:solidFill>
                <a:latin typeface="+mj-lt"/>
              </a:rPr>
              <a:t>ACL</a:t>
            </a:r>
            <a:r>
              <a:rPr lang="en-US" sz="1400" dirty="0">
                <a:solidFill>
                  <a:schemeClr val="bg1">
                    <a:lumMod val="50000"/>
                  </a:schemeClr>
                </a:solidFill>
                <a:latin typeface="+mj-lt"/>
              </a:rPr>
              <a:t> 2020.</a:t>
            </a:r>
          </a:p>
        </p:txBody>
      </p:sp>
    </p:spTree>
    <p:extLst>
      <p:ext uri="{BB962C8B-B14F-4D97-AF65-F5344CB8AC3E}">
        <p14:creationId xmlns:p14="http://schemas.microsoft.com/office/powerpoint/2010/main" val="34603046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B0CD4-185A-9348-B7A8-312E938D159E}"/>
              </a:ext>
            </a:extLst>
          </p:cNvPr>
          <p:cNvSpPr>
            <a:spLocks noGrp="1"/>
          </p:cNvSpPr>
          <p:nvPr>
            <p:ph type="title"/>
          </p:nvPr>
        </p:nvSpPr>
        <p:spPr/>
        <p:txBody>
          <a:bodyPr/>
          <a:lstStyle/>
          <a:p>
            <a:r>
              <a:rPr lang="en-US" dirty="0"/>
              <a:t>Results</a:t>
            </a:r>
          </a:p>
        </p:txBody>
      </p:sp>
      <p:pic>
        <p:nvPicPr>
          <p:cNvPr id="6" name="Content Placeholder 5">
            <a:extLst>
              <a:ext uri="{FF2B5EF4-FFF2-40B4-BE49-F238E27FC236}">
                <a16:creationId xmlns:a16="http://schemas.microsoft.com/office/drawing/2014/main" id="{A24B6230-9558-DF4B-9589-689CCF592E9C}"/>
              </a:ext>
            </a:extLst>
          </p:cNvPr>
          <p:cNvPicPr>
            <a:picLocks noGrp="1" noChangeAspect="1"/>
          </p:cNvPicPr>
          <p:nvPr>
            <p:ph sz="half" idx="2"/>
          </p:nvPr>
        </p:nvPicPr>
        <p:blipFill>
          <a:blip r:embed="rId3"/>
          <a:srcRect/>
          <a:stretch/>
        </p:blipFill>
        <p:spPr>
          <a:xfrm>
            <a:off x="6176210" y="1712912"/>
            <a:ext cx="5181600" cy="3454400"/>
          </a:xfrm>
        </p:spPr>
      </p:pic>
      <p:sp>
        <p:nvSpPr>
          <p:cNvPr id="5" name="Slide Number Placeholder 4">
            <a:extLst>
              <a:ext uri="{FF2B5EF4-FFF2-40B4-BE49-F238E27FC236}">
                <a16:creationId xmlns:a16="http://schemas.microsoft.com/office/drawing/2014/main" id="{82CC7F5B-E0BE-0D4F-A928-0786B53B15C0}"/>
              </a:ext>
            </a:extLst>
          </p:cNvPr>
          <p:cNvSpPr>
            <a:spLocks noGrp="1"/>
          </p:cNvSpPr>
          <p:nvPr>
            <p:ph type="sldNum" sz="quarter" idx="12"/>
          </p:nvPr>
        </p:nvSpPr>
        <p:spPr/>
        <p:txBody>
          <a:bodyPr/>
          <a:lstStyle/>
          <a:p>
            <a:fld id="{654E4DE7-2D08-6148-917C-4321D781EDEB}" type="slidenum">
              <a:rPr lang="en-US" smtClean="0"/>
              <a:t>56</a:t>
            </a:fld>
            <a:endParaRPr lang="en-US"/>
          </a:p>
        </p:txBody>
      </p:sp>
      <p:pic>
        <p:nvPicPr>
          <p:cNvPr id="12" name="Content Placeholder 11">
            <a:extLst>
              <a:ext uri="{FF2B5EF4-FFF2-40B4-BE49-F238E27FC236}">
                <a16:creationId xmlns:a16="http://schemas.microsoft.com/office/drawing/2014/main" id="{5D876CE2-CD1E-FA4E-8EED-7AEDB59CE4DE}"/>
              </a:ext>
            </a:extLst>
          </p:cNvPr>
          <p:cNvPicPr>
            <a:picLocks noGrp="1" noChangeAspect="1"/>
          </p:cNvPicPr>
          <p:nvPr>
            <p:ph sz="half" idx="1"/>
          </p:nvPr>
        </p:nvPicPr>
        <p:blipFill>
          <a:blip r:embed="rId4"/>
          <a:stretch>
            <a:fillRect/>
          </a:stretch>
        </p:blipFill>
        <p:spPr>
          <a:xfrm>
            <a:off x="854242" y="1690688"/>
            <a:ext cx="5241758" cy="4210796"/>
          </a:xfrm>
          <a:prstGeom prst="rect">
            <a:avLst/>
          </a:prstGeom>
        </p:spPr>
      </p:pic>
      <p:sp>
        <p:nvSpPr>
          <p:cNvPr id="14" name="TextBox 13">
            <a:extLst>
              <a:ext uri="{FF2B5EF4-FFF2-40B4-BE49-F238E27FC236}">
                <a16:creationId xmlns:a16="http://schemas.microsoft.com/office/drawing/2014/main" id="{5A809D25-ABDC-5543-9984-3F72D1B0E6DF}"/>
              </a:ext>
            </a:extLst>
          </p:cNvPr>
          <p:cNvSpPr txBox="1"/>
          <p:nvPr/>
        </p:nvSpPr>
        <p:spPr>
          <a:xfrm>
            <a:off x="1551444" y="5960729"/>
            <a:ext cx="3141068" cy="369332"/>
          </a:xfrm>
          <a:prstGeom prst="rect">
            <a:avLst/>
          </a:prstGeom>
          <a:solidFill>
            <a:schemeClr val="bg1"/>
          </a:solidFill>
          <a:ln>
            <a:noFill/>
          </a:ln>
        </p:spPr>
        <p:txBody>
          <a:bodyPr wrap="square" rtlCol="0">
            <a:spAutoFit/>
          </a:bodyPr>
          <a:lstStyle/>
          <a:p>
            <a:r>
              <a:rPr lang="en-US" dirty="0"/>
              <a:t>Sampling from full distribution</a:t>
            </a:r>
          </a:p>
        </p:txBody>
      </p:sp>
      <p:pic>
        <p:nvPicPr>
          <p:cNvPr id="15" name="Content Placeholder 11">
            <a:extLst>
              <a:ext uri="{FF2B5EF4-FFF2-40B4-BE49-F238E27FC236}">
                <a16:creationId xmlns:a16="http://schemas.microsoft.com/office/drawing/2014/main" id="{2F42A164-C9B4-8247-B598-AA220370BCF4}"/>
              </a:ext>
            </a:extLst>
          </p:cNvPr>
          <p:cNvPicPr>
            <a:picLocks noChangeAspect="1"/>
          </p:cNvPicPr>
          <p:nvPr/>
        </p:nvPicPr>
        <p:blipFill rotWithShape="1">
          <a:blip r:embed="rId5"/>
          <a:srcRect t="83920" r="54577"/>
          <a:stretch/>
        </p:blipFill>
        <p:spPr>
          <a:xfrm>
            <a:off x="-2254359" y="5749925"/>
            <a:ext cx="3896543" cy="1108075"/>
          </a:xfrm>
          <a:prstGeom prst="rect">
            <a:avLst/>
          </a:prstGeom>
        </p:spPr>
      </p:pic>
      <p:sp>
        <p:nvSpPr>
          <p:cNvPr id="16" name="Rectangle 15">
            <a:extLst>
              <a:ext uri="{FF2B5EF4-FFF2-40B4-BE49-F238E27FC236}">
                <a16:creationId xmlns:a16="http://schemas.microsoft.com/office/drawing/2014/main" id="{2428CEA1-B53C-8F4C-9FEF-CF82E9F1A639}"/>
              </a:ext>
            </a:extLst>
          </p:cNvPr>
          <p:cNvSpPr/>
          <p:nvPr/>
        </p:nvSpPr>
        <p:spPr>
          <a:xfrm>
            <a:off x="1964267" y="5317067"/>
            <a:ext cx="2980266" cy="237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F3AE11C-7FFE-FA4E-88B8-4FAA88191E16}"/>
              </a:ext>
            </a:extLst>
          </p:cNvPr>
          <p:cNvSpPr txBox="1"/>
          <p:nvPr/>
        </p:nvSpPr>
        <p:spPr>
          <a:xfrm>
            <a:off x="5291714" y="6277302"/>
            <a:ext cx="6637771" cy="523220"/>
          </a:xfrm>
          <a:prstGeom prst="rect">
            <a:avLst/>
          </a:prstGeom>
          <a:noFill/>
        </p:spPr>
        <p:txBody>
          <a:bodyPr wrap="square">
            <a:spAutoFit/>
          </a:bodyPr>
          <a:lstStyle/>
          <a:p>
            <a:pPr marL="12700" indent="1588" algn="r">
              <a:buNone/>
            </a:pPr>
            <a:r>
              <a:rPr lang="en-US" sz="1400" u="sng" dirty="0">
                <a:solidFill>
                  <a:schemeClr val="bg1">
                    <a:lumMod val="50000"/>
                  </a:schemeClr>
                </a:solidFill>
                <a:latin typeface="+mj-lt"/>
              </a:rPr>
              <a:t>Daphne Ippolito</a:t>
            </a:r>
            <a:r>
              <a:rPr lang="en-US" sz="1400" dirty="0">
                <a:solidFill>
                  <a:schemeClr val="bg1">
                    <a:lumMod val="50000"/>
                  </a:schemeClr>
                </a:solidFill>
                <a:latin typeface="+mj-lt"/>
              </a:rPr>
              <a:t>*, Daniel Duckworth*, Chris </a:t>
            </a:r>
            <a:r>
              <a:rPr lang="en-US" sz="1400" dirty="0" err="1">
                <a:solidFill>
                  <a:schemeClr val="bg1">
                    <a:lumMod val="50000"/>
                  </a:schemeClr>
                </a:solidFill>
                <a:latin typeface="+mj-lt"/>
              </a:rPr>
              <a:t>Callison</a:t>
            </a:r>
            <a:r>
              <a:rPr lang="en-US" sz="1400" dirty="0">
                <a:solidFill>
                  <a:schemeClr val="bg1">
                    <a:lumMod val="50000"/>
                  </a:schemeClr>
                </a:solidFill>
                <a:latin typeface="+mj-lt"/>
              </a:rPr>
              <a:t>-Burch, and Douglas Eck. "Automatic Detection of Generated Text is Easiest when Humans are Fooled." In </a:t>
            </a:r>
            <a:r>
              <a:rPr lang="en-US" sz="1400" i="1" dirty="0">
                <a:solidFill>
                  <a:schemeClr val="bg1">
                    <a:lumMod val="50000"/>
                  </a:schemeClr>
                </a:solidFill>
                <a:latin typeface="+mj-lt"/>
              </a:rPr>
              <a:t>ACL</a:t>
            </a:r>
            <a:r>
              <a:rPr lang="en-US" sz="1400" dirty="0">
                <a:solidFill>
                  <a:schemeClr val="bg1">
                    <a:lumMod val="50000"/>
                  </a:schemeClr>
                </a:solidFill>
                <a:latin typeface="+mj-lt"/>
              </a:rPr>
              <a:t> 2020.</a:t>
            </a:r>
          </a:p>
        </p:txBody>
      </p:sp>
    </p:spTree>
    <p:extLst>
      <p:ext uri="{BB962C8B-B14F-4D97-AF65-F5344CB8AC3E}">
        <p14:creationId xmlns:p14="http://schemas.microsoft.com/office/powerpoint/2010/main" val="40633774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B0CD4-185A-9348-B7A8-312E938D159E}"/>
              </a:ext>
            </a:extLst>
          </p:cNvPr>
          <p:cNvSpPr>
            <a:spLocks noGrp="1"/>
          </p:cNvSpPr>
          <p:nvPr>
            <p:ph type="title"/>
          </p:nvPr>
        </p:nvSpPr>
        <p:spPr/>
        <p:txBody>
          <a:bodyPr/>
          <a:lstStyle/>
          <a:p>
            <a:r>
              <a:rPr lang="en-US" dirty="0"/>
              <a:t>Results</a:t>
            </a:r>
          </a:p>
        </p:txBody>
      </p:sp>
      <p:pic>
        <p:nvPicPr>
          <p:cNvPr id="6" name="Content Placeholder 5">
            <a:extLst>
              <a:ext uri="{FF2B5EF4-FFF2-40B4-BE49-F238E27FC236}">
                <a16:creationId xmlns:a16="http://schemas.microsoft.com/office/drawing/2014/main" id="{A24B6230-9558-DF4B-9589-689CCF592E9C}"/>
              </a:ext>
            </a:extLst>
          </p:cNvPr>
          <p:cNvPicPr>
            <a:picLocks noGrp="1" noChangeAspect="1"/>
          </p:cNvPicPr>
          <p:nvPr>
            <p:ph sz="half" idx="2"/>
          </p:nvPr>
        </p:nvPicPr>
        <p:blipFill>
          <a:blip r:embed="rId3"/>
          <a:srcRect/>
          <a:stretch/>
        </p:blipFill>
        <p:spPr>
          <a:xfrm>
            <a:off x="6176210" y="1712912"/>
            <a:ext cx="5181600" cy="3454400"/>
          </a:xfrm>
        </p:spPr>
      </p:pic>
      <p:sp>
        <p:nvSpPr>
          <p:cNvPr id="5" name="Slide Number Placeholder 4">
            <a:extLst>
              <a:ext uri="{FF2B5EF4-FFF2-40B4-BE49-F238E27FC236}">
                <a16:creationId xmlns:a16="http://schemas.microsoft.com/office/drawing/2014/main" id="{82CC7F5B-E0BE-0D4F-A928-0786B53B15C0}"/>
              </a:ext>
            </a:extLst>
          </p:cNvPr>
          <p:cNvSpPr>
            <a:spLocks noGrp="1"/>
          </p:cNvSpPr>
          <p:nvPr>
            <p:ph type="sldNum" sz="quarter" idx="12"/>
          </p:nvPr>
        </p:nvSpPr>
        <p:spPr/>
        <p:txBody>
          <a:bodyPr/>
          <a:lstStyle/>
          <a:p>
            <a:fld id="{654E4DE7-2D08-6148-917C-4321D781EDEB}" type="slidenum">
              <a:rPr lang="en-US" smtClean="0"/>
              <a:t>57</a:t>
            </a:fld>
            <a:endParaRPr lang="en-US"/>
          </a:p>
        </p:txBody>
      </p:sp>
      <p:pic>
        <p:nvPicPr>
          <p:cNvPr id="7" name="Content Placeholder 6">
            <a:extLst>
              <a:ext uri="{FF2B5EF4-FFF2-40B4-BE49-F238E27FC236}">
                <a16:creationId xmlns:a16="http://schemas.microsoft.com/office/drawing/2014/main" id="{4522F314-8713-E142-B40F-A0F3BE9D6317}"/>
              </a:ext>
            </a:extLst>
          </p:cNvPr>
          <p:cNvPicPr>
            <a:picLocks noGrp="1" noChangeAspect="1"/>
          </p:cNvPicPr>
          <p:nvPr>
            <p:ph sz="half" idx="1"/>
          </p:nvPr>
        </p:nvPicPr>
        <p:blipFill>
          <a:blip r:embed="rId4"/>
          <a:stretch>
            <a:fillRect/>
          </a:stretch>
        </p:blipFill>
        <p:spPr>
          <a:xfrm>
            <a:off x="840232" y="1681480"/>
            <a:ext cx="5252212" cy="4219194"/>
          </a:xfrm>
          <a:prstGeom prst="rect">
            <a:avLst/>
          </a:prstGeom>
        </p:spPr>
      </p:pic>
      <p:sp>
        <p:nvSpPr>
          <p:cNvPr id="11" name="TextBox 10">
            <a:extLst>
              <a:ext uri="{FF2B5EF4-FFF2-40B4-BE49-F238E27FC236}">
                <a16:creationId xmlns:a16="http://schemas.microsoft.com/office/drawing/2014/main" id="{1EA42196-E523-5646-8B98-2984281EB6A4}"/>
              </a:ext>
            </a:extLst>
          </p:cNvPr>
          <p:cNvSpPr txBox="1"/>
          <p:nvPr/>
        </p:nvSpPr>
        <p:spPr>
          <a:xfrm>
            <a:off x="1410767" y="5960729"/>
            <a:ext cx="3533766" cy="369332"/>
          </a:xfrm>
          <a:prstGeom prst="rect">
            <a:avLst/>
          </a:prstGeom>
          <a:solidFill>
            <a:schemeClr val="bg1"/>
          </a:solidFill>
          <a:ln>
            <a:noFill/>
          </a:ln>
        </p:spPr>
        <p:txBody>
          <a:bodyPr wrap="square" rtlCol="0">
            <a:spAutoFit/>
          </a:bodyPr>
          <a:lstStyle/>
          <a:p>
            <a:r>
              <a:rPr lang="en-US" dirty="0"/>
              <a:t>Sampling from the full distribution</a:t>
            </a:r>
          </a:p>
        </p:txBody>
      </p:sp>
      <p:pic>
        <p:nvPicPr>
          <p:cNvPr id="13" name="Content Placeholder 11">
            <a:extLst>
              <a:ext uri="{FF2B5EF4-FFF2-40B4-BE49-F238E27FC236}">
                <a16:creationId xmlns:a16="http://schemas.microsoft.com/office/drawing/2014/main" id="{A26D2D5B-1C3F-C343-AAE3-CD1B568F541F}"/>
              </a:ext>
            </a:extLst>
          </p:cNvPr>
          <p:cNvPicPr>
            <a:picLocks noChangeAspect="1"/>
          </p:cNvPicPr>
          <p:nvPr/>
        </p:nvPicPr>
        <p:blipFill rotWithShape="1">
          <a:blip r:embed="rId5"/>
          <a:srcRect t="83920" r="54577"/>
          <a:stretch/>
        </p:blipFill>
        <p:spPr>
          <a:xfrm>
            <a:off x="-2395036" y="5749925"/>
            <a:ext cx="3896543" cy="1108075"/>
          </a:xfrm>
          <a:prstGeom prst="rect">
            <a:avLst/>
          </a:prstGeom>
        </p:spPr>
      </p:pic>
      <p:sp>
        <p:nvSpPr>
          <p:cNvPr id="8" name="Rectangle 7">
            <a:extLst>
              <a:ext uri="{FF2B5EF4-FFF2-40B4-BE49-F238E27FC236}">
                <a16:creationId xmlns:a16="http://schemas.microsoft.com/office/drawing/2014/main" id="{A7B445EA-2DEB-4848-BCC6-9E2CC68F25B7}"/>
              </a:ext>
            </a:extLst>
          </p:cNvPr>
          <p:cNvSpPr/>
          <p:nvPr/>
        </p:nvSpPr>
        <p:spPr>
          <a:xfrm>
            <a:off x="1964267" y="5317067"/>
            <a:ext cx="2980266" cy="237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Content Placeholder 6">
            <a:extLst>
              <a:ext uri="{FF2B5EF4-FFF2-40B4-BE49-F238E27FC236}">
                <a16:creationId xmlns:a16="http://schemas.microsoft.com/office/drawing/2014/main" id="{DBFF9A2C-BA89-7446-A3B0-814F95FF206B}"/>
              </a:ext>
            </a:extLst>
          </p:cNvPr>
          <p:cNvPicPr>
            <a:picLocks noChangeAspect="1"/>
          </p:cNvPicPr>
          <p:nvPr/>
        </p:nvPicPr>
        <p:blipFill rotWithShape="1">
          <a:blip r:embed="rId6"/>
          <a:srcRect l="26374" t="88052" r="65888" b="5619"/>
          <a:stretch/>
        </p:blipFill>
        <p:spPr>
          <a:xfrm>
            <a:off x="831011" y="6390115"/>
            <a:ext cx="665408" cy="437195"/>
          </a:xfrm>
          <a:prstGeom prst="rect">
            <a:avLst/>
          </a:prstGeom>
        </p:spPr>
      </p:pic>
      <p:sp>
        <p:nvSpPr>
          <p:cNvPr id="16" name="TextBox 15">
            <a:extLst>
              <a:ext uri="{FF2B5EF4-FFF2-40B4-BE49-F238E27FC236}">
                <a16:creationId xmlns:a16="http://schemas.microsoft.com/office/drawing/2014/main" id="{09307E90-0CA5-2244-835D-6FD0927C6A61}"/>
              </a:ext>
            </a:extLst>
          </p:cNvPr>
          <p:cNvSpPr txBox="1"/>
          <p:nvPr/>
        </p:nvSpPr>
        <p:spPr>
          <a:xfrm>
            <a:off x="1410765" y="6321973"/>
            <a:ext cx="5836703" cy="369332"/>
          </a:xfrm>
          <a:prstGeom prst="rect">
            <a:avLst/>
          </a:prstGeom>
          <a:solidFill>
            <a:schemeClr val="bg1"/>
          </a:solidFill>
          <a:ln>
            <a:noFill/>
          </a:ln>
        </p:spPr>
        <p:txBody>
          <a:bodyPr wrap="square" rtlCol="0">
            <a:spAutoFit/>
          </a:bodyPr>
          <a:lstStyle/>
          <a:p>
            <a:r>
              <a:rPr lang="en-US" dirty="0"/>
              <a:t>Sampling from only the 40 most likely tokens at each step</a:t>
            </a:r>
          </a:p>
        </p:txBody>
      </p:sp>
    </p:spTree>
    <p:extLst>
      <p:ext uri="{BB962C8B-B14F-4D97-AF65-F5344CB8AC3E}">
        <p14:creationId xmlns:p14="http://schemas.microsoft.com/office/powerpoint/2010/main" val="21462996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868B39C-E4F3-F542-9B2A-083D4BEB23F8}"/>
              </a:ext>
            </a:extLst>
          </p:cNvPr>
          <p:cNvSpPr>
            <a:spLocks noGrp="1"/>
          </p:cNvSpPr>
          <p:nvPr>
            <p:ph type="sldNum" sz="quarter" idx="12"/>
          </p:nvPr>
        </p:nvSpPr>
        <p:spPr/>
        <p:txBody>
          <a:bodyPr/>
          <a:lstStyle/>
          <a:p>
            <a:fld id="{654E4DE7-2D08-6148-917C-4321D781EDEB}" type="slidenum">
              <a:rPr lang="en-US" smtClean="0"/>
              <a:t>58</a:t>
            </a:fld>
            <a:endParaRPr lang="en-US"/>
          </a:p>
        </p:txBody>
      </p:sp>
      <p:sp>
        <p:nvSpPr>
          <p:cNvPr id="2" name="Rectangle 1">
            <a:extLst>
              <a:ext uri="{FF2B5EF4-FFF2-40B4-BE49-F238E27FC236}">
                <a16:creationId xmlns:a16="http://schemas.microsoft.com/office/drawing/2014/main" id="{EA6131D0-2981-9447-8EC0-2B4E041A6FEE}"/>
              </a:ext>
            </a:extLst>
          </p:cNvPr>
          <p:cNvSpPr/>
          <p:nvPr/>
        </p:nvSpPr>
        <p:spPr>
          <a:xfrm>
            <a:off x="262536" y="2064457"/>
            <a:ext cx="844952" cy="2430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0C51562-3EED-6741-AFD4-AFCA7CE49BDD}"/>
              </a:ext>
            </a:extLst>
          </p:cNvPr>
          <p:cNvSpPr/>
          <p:nvPr/>
        </p:nvSpPr>
        <p:spPr>
          <a:xfrm>
            <a:off x="1699636" y="2208793"/>
            <a:ext cx="844952" cy="3764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6A225A5-BF3F-A746-B389-73F9B66ADFC2}"/>
              </a:ext>
            </a:extLst>
          </p:cNvPr>
          <p:cNvSpPr/>
          <p:nvPr/>
        </p:nvSpPr>
        <p:spPr>
          <a:xfrm>
            <a:off x="10972801" y="1444864"/>
            <a:ext cx="844952" cy="3764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40F478-25AA-1D42-9625-BAB3E6D402EE}"/>
              </a:ext>
            </a:extLst>
          </p:cNvPr>
          <p:cNvSpPr/>
          <p:nvPr/>
        </p:nvSpPr>
        <p:spPr>
          <a:xfrm>
            <a:off x="10961226" y="2162495"/>
            <a:ext cx="844952" cy="3764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3EE7D51-0B32-B147-918F-30A062CC053F}"/>
              </a:ext>
            </a:extLst>
          </p:cNvPr>
          <p:cNvPicPr>
            <a:picLocks noChangeAspect="1"/>
          </p:cNvPicPr>
          <p:nvPr/>
        </p:nvPicPr>
        <p:blipFill rotWithShape="1">
          <a:blip r:embed="rId3"/>
          <a:srcRect t="10698"/>
          <a:stretch/>
        </p:blipFill>
        <p:spPr>
          <a:xfrm>
            <a:off x="157300" y="713068"/>
            <a:ext cx="2514354" cy="1684031"/>
          </a:xfrm>
          <a:prstGeom prst="rect">
            <a:avLst/>
          </a:prstGeom>
        </p:spPr>
      </p:pic>
      <p:sp>
        <p:nvSpPr>
          <p:cNvPr id="10" name="Rectangle 9">
            <a:extLst>
              <a:ext uri="{FF2B5EF4-FFF2-40B4-BE49-F238E27FC236}">
                <a16:creationId xmlns:a16="http://schemas.microsoft.com/office/drawing/2014/main" id="{2F9A6E68-B747-2647-869C-23738B69023F}"/>
              </a:ext>
            </a:extLst>
          </p:cNvPr>
          <p:cNvSpPr/>
          <p:nvPr/>
        </p:nvSpPr>
        <p:spPr>
          <a:xfrm>
            <a:off x="238261" y="789475"/>
            <a:ext cx="533648" cy="115592"/>
          </a:xfrm>
          <a:prstGeom prst="rect">
            <a:avLst/>
          </a:prstGeom>
          <a:noFill/>
          <a:ln w="444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53AA981-B0A7-F54D-A099-BD9791DA5903}"/>
              </a:ext>
            </a:extLst>
          </p:cNvPr>
          <p:cNvPicPr>
            <a:picLocks noChangeAspect="1"/>
          </p:cNvPicPr>
          <p:nvPr/>
        </p:nvPicPr>
        <p:blipFill rotWithShape="1">
          <a:blip r:embed="rId3"/>
          <a:srcRect t="10698"/>
          <a:stretch/>
        </p:blipFill>
        <p:spPr>
          <a:xfrm>
            <a:off x="9448800" y="713068"/>
            <a:ext cx="2514354" cy="1684031"/>
          </a:xfrm>
          <a:prstGeom prst="rect">
            <a:avLst/>
          </a:prstGeom>
        </p:spPr>
      </p:pic>
      <p:sp>
        <p:nvSpPr>
          <p:cNvPr id="12" name="Rectangle 11">
            <a:extLst>
              <a:ext uri="{FF2B5EF4-FFF2-40B4-BE49-F238E27FC236}">
                <a16:creationId xmlns:a16="http://schemas.microsoft.com/office/drawing/2014/main" id="{406DE01D-7D97-B948-A66B-C363C6DD765E}"/>
              </a:ext>
            </a:extLst>
          </p:cNvPr>
          <p:cNvSpPr/>
          <p:nvPr/>
        </p:nvSpPr>
        <p:spPr>
          <a:xfrm>
            <a:off x="9529761" y="779084"/>
            <a:ext cx="533648" cy="1205726"/>
          </a:xfrm>
          <a:prstGeom prst="rect">
            <a:avLst/>
          </a:prstGeom>
          <a:noFill/>
          <a:ln w="4445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148E87F-D438-2945-9D99-1D0868C05008}"/>
              </a:ext>
            </a:extLst>
          </p:cNvPr>
          <p:cNvPicPr>
            <a:picLocks noChangeAspect="1"/>
          </p:cNvPicPr>
          <p:nvPr/>
        </p:nvPicPr>
        <p:blipFill>
          <a:blip r:embed="rId4"/>
          <a:stretch>
            <a:fillRect/>
          </a:stretch>
        </p:blipFill>
        <p:spPr>
          <a:xfrm>
            <a:off x="561108" y="1821303"/>
            <a:ext cx="11172333" cy="4543025"/>
          </a:xfrm>
          <a:prstGeom prst="rect">
            <a:avLst/>
          </a:prstGeom>
        </p:spPr>
      </p:pic>
    </p:spTree>
    <p:extLst>
      <p:ext uri="{BB962C8B-B14F-4D97-AF65-F5344CB8AC3E}">
        <p14:creationId xmlns:p14="http://schemas.microsoft.com/office/powerpoint/2010/main" val="39259792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5AB34-5559-584C-98EF-3317A48879F4}"/>
              </a:ext>
            </a:extLst>
          </p:cNvPr>
          <p:cNvSpPr>
            <a:spLocks noGrp="1"/>
          </p:cNvSpPr>
          <p:nvPr>
            <p:ph type="title"/>
          </p:nvPr>
        </p:nvSpPr>
        <p:spPr/>
        <p:txBody>
          <a:bodyPr/>
          <a:lstStyle/>
          <a:p>
            <a:r>
              <a:rPr lang="en-US" dirty="0"/>
              <a:t>Caveats for Real World Automatic Detection</a:t>
            </a:r>
          </a:p>
        </p:txBody>
      </p:sp>
      <p:sp>
        <p:nvSpPr>
          <p:cNvPr id="3" name="Content Placeholder 2">
            <a:extLst>
              <a:ext uri="{FF2B5EF4-FFF2-40B4-BE49-F238E27FC236}">
                <a16:creationId xmlns:a16="http://schemas.microsoft.com/office/drawing/2014/main" id="{9CF79F71-28EE-934B-955F-2A23363257EE}"/>
              </a:ext>
            </a:extLst>
          </p:cNvPr>
          <p:cNvSpPr>
            <a:spLocks noGrp="1"/>
          </p:cNvSpPr>
          <p:nvPr>
            <p:ph idx="1"/>
          </p:nvPr>
        </p:nvSpPr>
        <p:spPr/>
        <p:txBody>
          <a:bodyPr/>
          <a:lstStyle/>
          <a:p>
            <a:r>
              <a:rPr lang="en-US" dirty="0"/>
              <a:t>Our work presents a best-case scenario.</a:t>
            </a:r>
          </a:p>
          <a:p>
            <a:pPr lvl="1"/>
            <a:r>
              <a:rPr lang="en-US" dirty="0"/>
              <a:t>What if the decoding strategy used for generation is unknown?</a:t>
            </a:r>
          </a:p>
          <a:p>
            <a:pPr lvl="1"/>
            <a:r>
              <a:rPr lang="en-US" dirty="0"/>
              <a:t>What if the model used for generation is unknown?</a:t>
            </a:r>
          </a:p>
          <a:p>
            <a:r>
              <a:rPr lang="en-US" dirty="0"/>
              <a:t>Some domains are easier to detect generated text in than others.</a:t>
            </a:r>
          </a:p>
        </p:txBody>
      </p:sp>
      <p:sp>
        <p:nvSpPr>
          <p:cNvPr id="5" name="Slide Number Placeholder 4">
            <a:extLst>
              <a:ext uri="{FF2B5EF4-FFF2-40B4-BE49-F238E27FC236}">
                <a16:creationId xmlns:a16="http://schemas.microsoft.com/office/drawing/2014/main" id="{478578B2-C190-2444-9E84-07C2CCFB2055}"/>
              </a:ext>
            </a:extLst>
          </p:cNvPr>
          <p:cNvSpPr>
            <a:spLocks noGrp="1"/>
          </p:cNvSpPr>
          <p:nvPr>
            <p:ph type="sldNum" sz="quarter" idx="12"/>
          </p:nvPr>
        </p:nvSpPr>
        <p:spPr/>
        <p:txBody>
          <a:bodyPr/>
          <a:lstStyle/>
          <a:p>
            <a:fld id="{654E4DE7-2D08-6148-917C-4321D781EDEB}" type="slidenum">
              <a:rPr lang="en-US" smtClean="0"/>
              <a:t>59</a:t>
            </a:fld>
            <a:endParaRPr lang="en-US"/>
          </a:p>
        </p:txBody>
      </p:sp>
    </p:spTree>
    <p:extLst>
      <p:ext uri="{BB962C8B-B14F-4D97-AF65-F5344CB8AC3E}">
        <p14:creationId xmlns:p14="http://schemas.microsoft.com/office/powerpoint/2010/main" val="1236521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ADFBE1-24FA-3A48-9420-D147DEF9B5AB}"/>
              </a:ext>
            </a:extLst>
          </p:cNvPr>
          <p:cNvSpPr>
            <a:spLocks noGrp="1"/>
          </p:cNvSpPr>
          <p:nvPr>
            <p:ph type="title"/>
          </p:nvPr>
        </p:nvSpPr>
        <p:spPr/>
        <p:txBody>
          <a:bodyPr/>
          <a:lstStyle/>
          <a:p>
            <a:r>
              <a:rPr lang="en-US" dirty="0"/>
              <a:t>Style Transfer</a:t>
            </a:r>
          </a:p>
        </p:txBody>
      </p:sp>
      <p:sp>
        <p:nvSpPr>
          <p:cNvPr id="7" name="Content Placeholder 6">
            <a:extLst>
              <a:ext uri="{FF2B5EF4-FFF2-40B4-BE49-F238E27FC236}">
                <a16:creationId xmlns:a16="http://schemas.microsoft.com/office/drawing/2014/main" id="{24F9698C-53ED-084F-AE26-BB7C14D76817}"/>
              </a:ext>
            </a:extLst>
          </p:cNvPr>
          <p:cNvSpPr>
            <a:spLocks noGrp="1"/>
          </p:cNvSpPr>
          <p:nvPr>
            <p:ph sz="half" idx="1"/>
          </p:nvPr>
        </p:nvSpPr>
        <p:spPr>
          <a:xfrm>
            <a:off x="838199" y="1825625"/>
            <a:ext cx="10515600" cy="1603375"/>
          </a:xfrm>
          <a:ln w="38100">
            <a:solidFill>
              <a:schemeClr val="bg2">
                <a:lumMod val="90000"/>
              </a:schemeClr>
            </a:solidFill>
            <a:prstDash val="sysDot"/>
          </a:ln>
        </p:spPr>
        <p:txBody>
          <a:bodyPr>
            <a:normAutofit/>
          </a:bodyPr>
          <a:lstStyle/>
          <a:p>
            <a:pPr marL="0" indent="0">
              <a:lnSpc>
                <a:spcPct val="120000"/>
              </a:lnSpc>
              <a:buNone/>
            </a:pPr>
            <a:r>
              <a:rPr lang="en-US" sz="2000" dirty="0"/>
              <a:t>Input sentence:</a:t>
            </a:r>
          </a:p>
          <a:p>
            <a:pPr marL="0" indent="0">
              <a:lnSpc>
                <a:spcPct val="120000"/>
              </a:lnSpc>
              <a:buNone/>
            </a:pPr>
            <a:r>
              <a:rPr lang="en-US" sz="2000" b="1" u="sng" dirty="0">
                <a:solidFill>
                  <a:schemeClr val="accent3">
                    <a:lumMod val="75000"/>
                  </a:schemeClr>
                </a:solidFill>
                <a:latin typeface="Andale Mono" panose="020B0509000000000004" pitchFamily="49" charset="0"/>
              </a:rPr>
              <a:t>I had a protruding snout, rows of teeth visible in my smile.</a:t>
            </a:r>
            <a:endParaRPr lang="en-US" sz="300" dirty="0"/>
          </a:p>
          <a:p>
            <a:pPr marL="0" indent="0">
              <a:lnSpc>
                <a:spcPct val="120000"/>
              </a:lnSpc>
              <a:buNone/>
            </a:pPr>
            <a:r>
              <a:rPr lang="en-US" sz="2000" dirty="0"/>
              <a:t>Rewrite the input sentence to...</a:t>
            </a:r>
          </a:p>
        </p:txBody>
      </p:sp>
      <p:sp>
        <p:nvSpPr>
          <p:cNvPr id="4" name="Slide Number Placeholder 3">
            <a:extLst>
              <a:ext uri="{FF2B5EF4-FFF2-40B4-BE49-F238E27FC236}">
                <a16:creationId xmlns:a16="http://schemas.microsoft.com/office/drawing/2014/main" id="{6B20C6CB-B468-CA40-BE3B-E4F0ED8754D4}"/>
              </a:ext>
            </a:extLst>
          </p:cNvPr>
          <p:cNvSpPr>
            <a:spLocks noGrp="1"/>
          </p:cNvSpPr>
          <p:nvPr>
            <p:ph type="sldNum" sz="quarter" idx="12"/>
          </p:nvPr>
        </p:nvSpPr>
        <p:spPr/>
        <p:txBody>
          <a:bodyPr/>
          <a:lstStyle/>
          <a:p>
            <a:fld id="{654E4DE7-2D08-6148-917C-4321D781EDEB}" type="slidenum">
              <a:rPr lang="en-US" smtClean="0"/>
              <a:t>6</a:t>
            </a:fld>
            <a:endParaRPr lang="en-US"/>
          </a:p>
        </p:txBody>
      </p:sp>
      <p:sp>
        <p:nvSpPr>
          <p:cNvPr id="10" name="TextBox 9">
            <a:extLst>
              <a:ext uri="{FF2B5EF4-FFF2-40B4-BE49-F238E27FC236}">
                <a16:creationId xmlns:a16="http://schemas.microsoft.com/office/drawing/2014/main" id="{783F9B15-0947-BD43-B14B-B1D228BF0B4A}"/>
              </a:ext>
            </a:extLst>
          </p:cNvPr>
          <p:cNvSpPr txBox="1"/>
          <p:nvPr/>
        </p:nvSpPr>
        <p:spPr>
          <a:xfrm>
            <a:off x="838200" y="6303474"/>
            <a:ext cx="9418163" cy="523220"/>
          </a:xfrm>
          <a:prstGeom prst="rect">
            <a:avLst/>
          </a:prstGeom>
          <a:noFill/>
        </p:spPr>
        <p:txBody>
          <a:bodyPr wrap="square">
            <a:spAutoFit/>
          </a:bodyPr>
          <a:lstStyle/>
          <a:p>
            <a:r>
              <a:rPr lang="en-US" sz="1400" dirty="0">
                <a:solidFill>
                  <a:schemeClr val="bg1">
                    <a:lumMod val="50000"/>
                  </a:schemeClr>
                </a:solidFill>
              </a:rPr>
              <a:t>Emily  </a:t>
            </a:r>
            <a:r>
              <a:rPr lang="en-US" sz="1400" dirty="0" err="1">
                <a:solidFill>
                  <a:schemeClr val="bg1">
                    <a:lumMod val="50000"/>
                  </a:schemeClr>
                </a:solidFill>
                <a:latin typeface="+mj-lt"/>
              </a:rPr>
              <a:t>Reif</a:t>
            </a:r>
            <a:r>
              <a:rPr lang="en-US" sz="1400" dirty="0">
                <a:solidFill>
                  <a:schemeClr val="bg1">
                    <a:lumMod val="50000"/>
                  </a:schemeClr>
                </a:solidFill>
                <a:latin typeface="+mj-lt"/>
              </a:rPr>
              <a:t>*, </a:t>
            </a:r>
            <a:r>
              <a:rPr lang="en-US" sz="1400" b="1" u="sng" dirty="0">
                <a:solidFill>
                  <a:schemeClr val="bg1">
                    <a:lumMod val="50000"/>
                  </a:schemeClr>
                </a:solidFill>
                <a:latin typeface="+mj-lt"/>
              </a:rPr>
              <a:t>Daphne Ippolito</a:t>
            </a:r>
            <a:r>
              <a:rPr lang="en-US" sz="1400" b="1" dirty="0">
                <a:solidFill>
                  <a:schemeClr val="bg1">
                    <a:lumMod val="50000"/>
                  </a:schemeClr>
                </a:solidFill>
                <a:latin typeface="+mj-lt"/>
              </a:rPr>
              <a:t>*</a:t>
            </a:r>
            <a:r>
              <a:rPr lang="en-US" sz="1400" dirty="0">
                <a:solidFill>
                  <a:schemeClr val="bg1">
                    <a:lumMod val="50000"/>
                  </a:schemeClr>
                </a:solidFill>
                <a:latin typeface="+mj-lt"/>
              </a:rPr>
              <a:t>, Ann Yuan, Andy </a:t>
            </a:r>
            <a:r>
              <a:rPr lang="en-US" sz="1400" dirty="0" err="1">
                <a:solidFill>
                  <a:schemeClr val="bg1">
                    <a:lumMod val="50000"/>
                  </a:schemeClr>
                </a:solidFill>
                <a:latin typeface="+mj-lt"/>
              </a:rPr>
              <a:t>Coenen</a:t>
            </a:r>
            <a:r>
              <a:rPr lang="en-US" sz="1400" dirty="0">
                <a:solidFill>
                  <a:schemeClr val="bg1">
                    <a:lumMod val="50000"/>
                  </a:schemeClr>
                </a:solidFill>
                <a:latin typeface="+mj-lt"/>
              </a:rPr>
              <a:t>, Chris </a:t>
            </a:r>
            <a:r>
              <a:rPr lang="en-US" sz="1400" dirty="0" err="1">
                <a:solidFill>
                  <a:schemeClr val="bg1">
                    <a:lumMod val="50000"/>
                  </a:schemeClr>
                </a:solidFill>
                <a:latin typeface="+mj-lt"/>
              </a:rPr>
              <a:t>Callison</a:t>
            </a:r>
            <a:r>
              <a:rPr lang="en-US" sz="1400" dirty="0">
                <a:solidFill>
                  <a:schemeClr val="bg1">
                    <a:lumMod val="50000"/>
                  </a:schemeClr>
                </a:solidFill>
                <a:latin typeface="+mj-lt"/>
              </a:rPr>
              <a:t>-Burch, and Jason Wei. "A recipe for arbitrary text style transfer with large language models." In ACL 2022. See </a:t>
            </a:r>
            <a:r>
              <a:rPr lang="en-US" sz="1400" dirty="0">
                <a:solidFill>
                  <a:schemeClr val="bg1">
                    <a:lumMod val="50000"/>
                  </a:schemeClr>
                </a:solidFill>
                <a:latin typeface="+mj-lt"/>
                <a:hlinkClick r:id="rId3"/>
              </a:rPr>
              <a:t>https://bit.ly/3fLDuci</a:t>
            </a:r>
            <a:r>
              <a:rPr lang="en-US" sz="1400" dirty="0">
                <a:solidFill>
                  <a:schemeClr val="bg1">
                    <a:lumMod val="50000"/>
                  </a:schemeClr>
                </a:solidFill>
                <a:latin typeface="+mj-lt"/>
              </a:rPr>
              <a:t> for more examples.</a:t>
            </a:r>
          </a:p>
        </p:txBody>
      </p:sp>
      <p:sp>
        <p:nvSpPr>
          <p:cNvPr id="6" name="Content Placeholder 4">
            <a:extLst>
              <a:ext uri="{FF2B5EF4-FFF2-40B4-BE49-F238E27FC236}">
                <a16:creationId xmlns:a16="http://schemas.microsoft.com/office/drawing/2014/main" id="{1008DE67-FDC6-404F-8807-BF0D198889F1}"/>
              </a:ext>
            </a:extLst>
          </p:cNvPr>
          <p:cNvSpPr txBox="1">
            <a:spLocks/>
          </p:cNvSpPr>
          <p:nvPr/>
        </p:nvSpPr>
        <p:spPr>
          <a:xfrm>
            <a:off x="4457698" y="3601521"/>
            <a:ext cx="3276603" cy="2200366"/>
          </a:xfrm>
          <a:prstGeom prst="rect">
            <a:avLst/>
          </a:prstGeom>
          <a:ln w="38100">
            <a:solidFill>
              <a:schemeClr val="bg2">
                <a:lumMod val="90000"/>
              </a:schemeClr>
            </a:solidFill>
            <a:prstDash val="sysDot"/>
          </a:ln>
        </p:spPr>
        <p:txBody>
          <a:bodyPr vert="horz" lIns="91440" tIns="91440" rIns="91440" bIns="9144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000" dirty="0"/>
              <a:t>be more descriptive: </a:t>
            </a:r>
          </a:p>
          <a:p>
            <a:pPr marL="0" indent="0">
              <a:lnSpc>
                <a:spcPct val="100000"/>
              </a:lnSpc>
              <a:buNone/>
            </a:pPr>
            <a:r>
              <a:rPr lang="en-US" sz="1600" b="1" dirty="0">
                <a:solidFill>
                  <a:schemeClr val="accent3">
                    <a:lumMod val="75000"/>
                  </a:schemeClr>
                </a:solidFill>
                <a:latin typeface="Andale Mono" panose="020B0509000000000004" pitchFamily="49" charset="0"/>
              </a:rPr>
              <a:t>I looked like an alligator when I smiled.. My gums were red and inflamed and my rows of teeth stuck out, making me look even more like a beast.</a:t>
            </a:r>
          </a:p>
          <a:p>
            <a:pPr marL="0" indent="0">
              <a:lnSpc>
                <a:spcPct val="100000"/>
              </a:lnSpc>
              <a:buNone/>
            </a:pPr>
            <a:endParaRPr lang="en-US" sz="1600" b="1" dirty="0">
              <a:solidFill>
                <a:schemeClr val="accent3">
                  <a:lumMod val="75000"/>
                </a:schemeClr>
              </a:solidFill>
              <a:latin typeface="Andale Mono" panose="020B0509000000000004" pitchFamily="49" charset="0"/>
            </a:endParaRPr>
          </a:p>
          <a:p>
            <a:pPr marL="241300" indent="-227013">
              <a:lnSpc>
                <a:spcPct val="100000"/>
              </a:lnSpc>
              <a:buNone/>
            </a:pPr>
            <a:endParaRPr lang="en-US" sz="2100" dirty="0"/>
          </a:p>
        </p:txBody>
      </p:sp>
      <p:sp>
        <p:nvSpPr>
          <p:cNvPr id="8" name="Content Placeholder 4">
            <a:extLst>
              <a:ext uri="{FF2B5EF4-FFF2-40B4-BE49-F238E27FC236}">
                <a16:creationId xmlns:a16="http://schemas.microsoft.com/office/drawing/2014/main" id="{89D7C317-BB0C-B34A-AF9C-597C759C4030}"/>
              </a:ext>
            </a:extLst>
          </p:cNvPr>
          <p:cNvSpPr txBox="1">
            <a:spLocks/>
          </p:cNvSpPr>
          <p:nvPr/>
        </p:nvSpPr>
        <p:spPr>
          <a:xfrm>
            <a:off x="8077197" y="3612869"/>
            <a:ext cx="3276603" cy="2200366"/>
          </a:xfrm>
          <a:prstGeom prst="rect">
            <a:avLst/>
          </a:prstGeom>
          <a:ln w="38100">
            <a:solidFill>
              <a:schemeClr val="bg2">
                <a:lumMod val="90000"/>
              </a:schemeClr>
            </a:solidFill>
            <a:prstDash val="sysDot"/>
          </a:ln>
        </p:spPr>
        <p:txBody>
          <a:bodyPr vert="horz" lIns="91440" tIns="91440" rIns="91440" bIns="9144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000" dirty="0"/>
              <a:t>include a metaphor: </a:t>
            </a:r>
          </a:p>
          <a:p>
            <a:pPr marL="0" indent="0">
              <a:lnSpc>
                <a:spcPct val="100000"/>
              </a:lnSpc>
              <a:buNone/>
            </a:pPr>
            <a:r>
              <a:rPr lang="en-US" sz="1600" b="1" dirty="0">
                <a:solidFill>
                  <a:schemeClr val="accent3">
                    <a:lumMod val="75000"/>
                  </a:schemeClr>
                </a:solidFill>
                <a:latin typeface="Andale Mono" panose="020B0509000000000004" pitchFamily="49" charset="0"/>
              </a:rPr>
              <a:t>My smile could be compared to a shark's open mouth, rows of teeth protruding from my gums as I grinned at the people in the market.</a:t>
            </a:r>
          </a:p>
        </p:txBody>
      </p:sp>
      <p:sp>
        <p:nvSpPr>
          <p:cNvPr id="9" name="Content Placeholder 4">
            <a:extLst>
              <a:ext uri="{FF2B5EF4-FFF2-40B4-BE49-F238E27FC236}">
                <a16:creationId xmlns:a16="http://schemas.microsoft.com/office/drawing/2014/main" id="{0511CDC7-577A-704E-A88A-C411F25E5B78}"/>
              </a:ext>
            </a:extLst>
          </p:cNvPr>
          <p:cNvSpPr txBox="1">
            <a:spLocks/>
          </p:cNvSpPr>
          <p:nvPr/>
        </p:nvSpPr>
        <p:spPr>
          <a:xfrm>
            <a:off x="838199" y="3612869"/>
            <a:ext cx="3276603" cy="2200366"/>
          </a:xfrm>
          <a:prstGeom prst="rect">
            <a:avLst/>
          </a:prstGeom>
          <a:ln w="38100">
            <a:solidFill>
              <a:schemeClr val="bg2">
                <a:lumMod val="90000"/>
              </a:schemeClr>
            </a:solidFill>
            <a:prstDash val="sysDot"/>
          </a:ln>
        </p:spPr>
        <p:txBody>
          <a:bodyPr vert="horz" lIns="91440" tIns="91440" rIns="91440" bIns="9144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000" dirty="0"/>
              <a:t>be more comical: </a:t>
            </a:r>
          </a:p>
          <a:p>
            <a:pPr marL="0" indent="0">
              <a:lnSpc>
                <a:spcPct val="100000"/>
              </a:lnSpc>
              <a:buNone/>
            </a:pPr>
            <a:r>
              <a:rPr lang="en-US" sz="1600" b="1" dirty="0">
                <a:solidFill>
                  <a:schemeClr val="accent3">
                    <a:lumMod val="75000"/>
                  </a:schemeClr>
                </a:solidFill>
                <a:latin typeface="Andale Mono" panose="020B0509000000000004" pitchFamily="49" charset="0"/>
              </a:rPr>
              <a:t>My snout was covered in warts and my teeth were crooked, but I still thought I was the most adorable dog at the doggie party!</a:t>
            </a:r>
          </a:p>
          <a:p>
            <a:pPr marL="241300" indent="-227013">
              <a:lnSpc>
                <a:spcPct val="100000"/>
              </a:lnSpc>
              <a:buNone/>
            </a:pPr>
            <a:endParaRPr lang="en-US" sz="2100" dirty="0"/>
          </a:p>
        </p:txBody>
      </p:sp>
    </p:spTree>
    <p:extLst>
      <p:ext uri="{BB962C8B-B14F-4D97-AF65-F5344CB8AC3E}">
        <p14:creationId xmlns:p14="http://schemas.microsoft.com/office/powerpoint/2010/main" val="19931726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166BE7-F0F3-F741-B181-0A05CC5541FA}"/>
              </a:ext>
            </a:extLst>
          </p:cNvPr>
          <p:cNvSpPr>
            <a:spLocks noGrp="1"/>
          </p:cNvSpPr>
          <p:nvPr>
            <p:ph type="title"/>
          </p:nvPr>
        </p:nvSpPr>
        <p:spPr/>
        <p:txBody>
          <a:bodyPr>
            <a:normAutofit/>
          </a:bodyPr>
          <a:lstStyle/>
          <a:p>
            <a:r>
              <a:rPr lang="en-US" dirty="0"/>
              <a:t>Can we gamify the detection text in order to conduct a largescale study of human detection ability?</a:t>
            </a:r>
          </a:p>
        </p:txBody>
      </p:sp>
      <p:sp>
        <p:nvSpPr>
          <p:cNvPr id="4" name="Slide Number Placeholder 3">
            <a:extLst>
              <a:ext uri="{FF2B5EF4-FFF2-40B4-BE49-F238E27FC236}">
                <a16:creationId xmlns:a16="http://schemas.microsoft.com/office/drawing/2014/main" id="{28C88DD3-D3D6-C249-95C9-6D670022A121}"/>
              </a:ext>
            </a:extLst>
          </p:cNvPr>
          <p:cNvSpPr>
            <a:spLocks noGrp="1"/>
          </p:cNvSpPr>
          <p:nvPr>
            <p:ph type="sldNum" sz="quarter" idx="12"/>
          </p:nvPr>
        </p:nvSpPr>
        <p:spPr/>
        <p:txBody>
          <a:bodyPr/>
          <a:lstStyle/>
          <a:p>
            <a:fld id="{654E4DE7-2D08-6148-917C-4321D781EDEB}" type="slidenum">
              <a:rPr lang="en-US" smtClean="0"/>
              <a:t>60</a:t>
            </a:fld>
            <a:endParaRPr lang="en-US"/>
          </a:p>
        </p:txBody>
      </p:sp>
    </p:spTree>
    <p:extLst>
      <p:ext uri="{BB962C8B-B14F-4D97-AF65-F5344CB8AC3E}">
        <p14:creationId xmlns:p14="http://schemas.microsoft.com/office/powerpoint/2010/main" val="608881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32A001-3468-1C42-85B3-831813FE32C5}"/>
              </a:ext>
            </a:extLst>
          </p:cNvPr>
          <p:cNvSpPr>
            <a:spLocks noGrp="1"/>
          </p:cNvSpPr>
          <p:nvPr>
            <p:ph type="sldNum" sz="quarter" idx="12"/>
          </p:nvPr>
        </p:nvSpPr>
        <p:spPr/>
        <p:txBody>
          <a:bodyPr/>
          <a:lstStyle/>
          <a:p>
            <a:fld id="{654E4DE7-2D08-6148-917C-4321D781EDEB}" type="slidenum">
              <a:rPr lang="en-US" smtClean="0"/>
              <a:t>61</a:t>
            </a:fld>
            <a:endParaRPr lang="en-US"/>
          </a:p>
        </p:txBody>
      </p:sp>
      <p:pic>
        <p:nvPicPr>
          <p:cNvPr id="13" name="Content Placeholder 12">
            <a:extLst>
              <a:ext uri="{FF2B5EF4-FFF2-40B4-BE49-F238E27FC236}">
                <a16:creationId xmlns:a16="http://schemas.microsoft.com/office/drawing/2014/main" id="{E91EE8C3-38C7-F448-B551-9AFABDA62F5E}"/>
              </a:ext>
            </a:extLst>
          </p:cNvPr>
          <p:cNvPicPr>
            <a:picLocks noGrp="1" noChangeAspect="1"/>
          </p:cNvPicPr>
          <p:nvPr>
            <p:ph idx="4294967295"/>
          </p:nvPr>
        </p:nvPicPr>
        <p:blipFill>
          <a:blip r:embed="rId2"/>
          <a:stretch>
            <a:fillRect/>
          </a:stretch>
        </p:blipFill>
        <p:spPr>
          <a:xfrm>
            <a:off x="2541870" y="-98425"/>
            <a:ext cx="6978650" cy="7292975"/>
          </a:xfrm>
          <a:prstGeom prst="rect">
            <a:avLst/>
          </a:prstGeom>
        </p:spPr>
      </p:pic>
      <p:pic>
        <p:nvPicPr>
          <p:cNvPr id="9" name="Graphic 8" descr="Double Tap Gesture outline">
            <a:extLst>
              <a:ext uri="{FF2B5EF4-FFF2-40B4-BE49-F238E27FC236}">
                <a16:creationId xmlns:a16="http://schemas.microsoft.com/office/drawing/2014/main" id="{A2591F58-30EB-4103-855D-6D377F2EDE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36646" y="5363297"/>
            <a:ext cx="457200" cy="457200"/>
          </a:xfrm>
          <a:prstGeom prst="rect">
            <a:avLst/>
          </a:prstGeom>
        </p:spPr>
      </p:pic>
    </p:spTree>
    <p:extLst>
      <p:ext uri="{BB962C8B-B14F-4D97-AF65-F5344CB8AC3E}">
        <p14:creationId xmlns:p14="http://schemas.microsoft.com/office/powerpoint/2010/main" val="21428532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32A001-3468-1C42-85B3-831813FE32C5}"/>
              </a:ext>
            </a:extLst>
          </p:cNvPr>
          <p:cNvSpPr>
            <a:spLocks noGrp="1"/>
          </p:cNvSpPr>
          <p:nvPr>
            <p:ph type="sldNum" sz="quarter" idx="12"/>
          </p:nvPr>
        </p:nvSpPr>
        <p:spPr/>
        <p:txBody>
          <a:bodyPr/>
          <a:lstStyle/>
          <a:p>
            <a:fld id="{654E4DE7-2D08-6148-917C-4321D781EDEB}" type="slidenum">
              <a:rPr lang="en-US" smtClean="0"/>
              <a:t>62</a:t>
            </a:fld>
            <a:endParaRPr lang="en-US"/>
          </a:p>
        </p:txBody>
      </p:sp>
      <p:pic>
        <p:nvPicPr>
          <p:cNvPr id="7" name="Content Placeholder 6">
            <a:extLst>
              <a:ext uri="{FF2B5EF4-FFF2-40B4-BE49-F238E27FC236}">
                <a16:creationId xmlns:a16="http://schemas.microsoft.com/office/drawing/2014/main" id="{9DA3B39F-DA18-CE4E-BF3D-A58953CF7A0C}"/>
              </a:ext>
            </a:extLst>
          </p:cNvPr>
          <p:cNvPicPr>
            <a:picLocks noGrp="1" noChangeAspect="1"/>
          </p:cNvPicPr>
          <p:nvPr>
            <p:ph idx="4294967295"/>
          </p:nvPr>
        </p:nvPicPr>
        <p:blipFill>
          <a:blip r:embed="rId2"/>
          <a:stretch>
            <a:fillRect/>
          </a:stretch>
        </p:blipFill>
        <p:spPr>
          <a:xfrm>
            <a:off x="2506945" y="-117475"/>
            <a:ext cx="7013575" cy="7331075"/>
          </a:xfrm>
          <a:prstGeom prst="rect">
            <a:avLst/>
          </a:prstGeom>
        </p:spPr>
      </p:pic>
      <p:pic>
        <p:nvPicPr>
          <p:cNvPr id="5" name="Graphic 4" descr="Double Tap Gesture outline">
            <a:extLst>
              <a:ext uri="{FF2B5EF4-FFF2-40B4-BE49-F238E27FC236}">
                <a16:creationId xmlns:a16="http://schemas.microsoft.com/office/drawing/2014/main" id="{2CC932A5-1D94-4271-9954-9335557BD1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63265" y="776288"/>
            <a:ext cx="914400" cy="914400"/>
          </a:xfrm>
          <a:prstGeom prst="rect">
            <a:avLst/>
          </a:prstGeom>
        </p:spPr>
      </p:pic>
      <p:pic>
        <p:nvPicPr>
          <p:cNvPr id="6" name="Graphic 5" descr="Double Tap Gesture outline">
            <a:extLst>
              <a:ext uri="{FF2B5EF4-FFF2-40B4-BE49-F238E27FC236}">
                <a16:creationId xmlns:a16="http://schemas.microsoft.com/office/drawing/2014/main" id="{3C6A4771-D900-4BFF-87FA-AD359FCCDF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96045" y="5840010"/>
            <a:ext cx="457200" cy="457200"/>
          </a:xfrm>
          <a:prstGeom prst="rect">
            <a:avLst/>
          </a:prstGeom>
        </p:spPr>
      </p:pic>
    </p:spTree>
    <p:extLst>
      <p:ext uri="{BB962C8B-B14F-4D97-AF65-F5344CB8AC3E}">
        <p14:creationId xmlns:p14="http://schemas.microsoft.com/office/powerpoint/2010/main" val="40019704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32A001-3468-1C42-85B3-831813FE32C5}"/>
              </a:ext>
            </a:extLst>
          </p:cNvPr>
          <p:cNvSpPr>
            <a:spLocks noGrp="1"/>
          </p:cNvSpPr>
          <p:nvPr>
            <p:ph type="sldNum" sz="quarter" idx="12"/>
          </p:nvPr>
        </p:nvSpPr>
        <p:spPr/>
        <p:txBody>
          <a:bodyPr/>
          <a:lstStyle/>
          <a:p>
            <a:fld id="{654E4DE7-2D08-6148-917C-4321D781EDEB}" type="slidenum">
              <a:rPr lang="en-US" smtClean="0"/>
              <a:t>63</a:t>
            </a:fld>
            <a:endParaRPr lang="en-US"/>
          </a:p>
        </p:txBody>
      </p:sp>
      <p:pic>
        <p:nvPicPr>
          <p:cNvPr id="7" name="Content Placeholder 6">
            <a:extLst>
              <a:ext uri="{FF2B5EF4-FFF2-40B4-BE49-F238E27FC236}">
                <a16:creationId xmlns:a16="http://schemas.microsoft.com/office/drawing/2014/main" id="{ACB4E51D-17E8-0345-B1F6-96922B469648}"/>
              </a:ext>
            </a:extLst>
          </p:cNvPr>
          <p:cNvPicPr>
            <a:picLocks noGrp="1" noChangeAspect="1"/>
          </p:cNvPicPr>
          <p:nvPr>
            <p:ph idx="4294967295"/>
          </p:nvPr>
        </p:nvPicPr>
        <p:blipFill>
          <a:blip r:embed="rId2"/>
          <a:stretch>
            <a:fillRect/>
          </a:stretch>
        </p:blipFill>
        <p:spPr>
          <a:xfrm>
            <a:off x="2506945" y="-117475"/>
            <a:ext cx="7013575" cy="7331075"/>
          </a:xfrm>
          <a:prstGeom prst="rect">
            <a:avLst/>
          </a:prstGeom>
        </p:spPr>
      </p:pic>
      <p:pic>
        <p:nvPicPr>
          <p:cNvPr id="5" name="Graphic 4" descr="Double Tap Gesture outline">
            <a:extLst>
              <a:ext uri="{FF2B5EF4-FFF2-40B4-BE49-F238E27FC236}">
                <a16:creationId xmlns:a16="http://schemas.microsoft.com/office/drawing/2014/main" id="{97E46D53-3E45-4038-ACC7-5E41845EC8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63265" y="776288"/>
            <a:ext cx="914400" cy="914400"/>
          </a:xfrm>
          <a:prstGeom prst="rect">
            <a:avLst/>
          </a:prstGeom>
        </p:spPr>
      </p:pic>
      <p:pic>
        <p:nvPicPr>
          <p:cNvPr id="6" name="Graphic 5" descr="Double Tap Gesture outline">
            <a:extLst>
              <a:ext uri="{FF2B5EF4-FFF2-40B4-BE49-F238E27FC236}">
                <a16:creationId xmlns:a16="http://schemas.microsoft.com/office/drawing/2014/main" id="{DB324FCD-7B88-476C-B33C-2D4F0AC254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5878" y="6304756"/>
            <a:ext cx="457200" cy="457200"/>
          </a:xfrm>
          <a:prstGeom prst="rect">
            <a:avLst/>
          </a:prstGeom>
        </p:spPr>
      </p:pic>
    </p:spTree>
    <p:extLst>
      <p:ext uri="{BB962C8B-B14F-4D97-AF65-F5344CB8AC3E}">
        <p14:creationId xmlns:p14="http://schemas.microsoft.com/office/powerpoint/2010/main" val="8105550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32A001-3468-1C42-85B3-831813FE32C5}"/>
              </a:ext>
            </a:extLst>
          </p:cNvPr>
          <p:cNvSpPr>
            <a:spLocks noGrp="1"/>
          </p:cNvSpPr>
          <p:nvPr>
            <p:ph type="sldNum" sz="quarter" idx="12"/>
          </p:nvPr>
        </p:nvSpPr>
        <p:spPr/>
        <p:txBody>
          <a:bodyPr/>
          <a:lstStyle/>
          <a:p>
            <a:fld id="{654E4DE7-2D08-6148-917C-4321D781EDEB}" type="slidenum">
              <a:rPr lang="en-US" smtClean="0"/>
              <a:t>64</a:t>
            </a:fld>
            <a:endParaRPr lang="en-US"/>
          </a:p>
        </p:txBody>
      </p:sp>
      <p:pic>
        <p:nvPicPr>
          <p:cNvPr id="8" name="Content Placeholder 7">
            <a:extLst>
              <a:ext uri="{FF2B5EF4-FFF2-40B4-BE49-F238E27FC236}">
                <a16:creationId xmlns:a16="http://schemas.microsoft.com/office/drawing/2014/main" id="{DE5C106F-CD62-0E4F-A6E7-B62E40035A91}"/>
              </a:ext>
            </a:extLst>
          </p:cNvPr>
          <p:cNvPicPr>
            <a:picLocks noGrp="1" noChangeAspect="1"/>
          </p:cNvPicPr>
          <p:nvPr>
            <p:ph idx="4294967295"/>
          </p:nvPr>
        </p:nvPicPr>
        <p:blipFill>
          <a:blip r:embed="rId2"/>
          <a:stretch>
            <a:fillRect/>
          </a:stretch>
        </p:blipFill>
        <p:spPr>
          <a:xfrm>
            <a:off x="2505456" y="-117475"/>
            <a:ext cx="7013575" cy="7331075"/>
          </a:xfrm>
          <a:prstGeom prst="rect">
            <a:avLst/>
          </a:prstGeom>
        </p:spPr>
      </p:pic>
      <p:pic>
        <p:nvPicPr>
          <p:cNvPr id="5" name="Graphic 4" descr="Double Tap Gesture outline">
            <a:extLst>
              <a:ext uri="{FF2B5EF4-FFF2-40B4-BE49-F238E27FC236}">
                <a16:creationId xmlns:a16="http://schemas.microsoft.com/office/drawing/2014/main" id="{9CC7AFBC-FB78-4EF7-8052-EAFC7FB2B2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63265" y="776288"/>
            <a:ext cx="914400" cy="914400"/>
          </a:xfrm>
          <a:prstGeom prst="rect">
            <a:avLst/>
          </a:prstGeom>
        </p:spPr>
      </p:pic>
      <p:pic>
        <p:nvPicPr>
          <p:cNvPr id="6" name="Graphic 5" descr="Double Tap Gesture outline">
            <a:extLst>
              <a:ext uri="{FF2B5EF4-FFF2-40B4-BE49-F238E27FC236}">
                <a16:creationId xmlns:a16="http://schemas.microsoft.com/office/drawing/2014/main" id="{01CC11CF-A991-4C46-AA0D-8AB99A542E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4638" y="6284976"/>
            <a:ext cx="457200" cy="457200"/>
          </a:xfrm>
          <a:prstGeom prst="rect">
            <a:avLst/>
          </a:prstGeom>
        </p:spPr>
      </p:pic>
    </p:spTree>
    <p:extLst>
      <p:ext uri="{BB962C8B-B14F-4D97-AF65-F5344CB8AC3E}">
        <p14:creationId xmlns:p14="http://schemas.microsoft.com/office/powerpoint/2010/main" val="10117976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32A001-3468-1C42-85B3-831813FE32C5}"/>
              </a:ext>
            </a:extLst>
          </p:cNvPr>
          <p:cNvSpPr>
            <a:spLocks noGrp="1"/>
          </p:cNvSpPr>
          <p:nvPr>
            <p:ph type="sldNum" sz="quarter" idx="12"/>
          </p:nvPr>
        </p:nvSpPr>
        <p:spPr/>
        <p:txBody>
          <a:bodyPr/>
          <a:lstStyle/>
          <a:p>
            <a:fld id="{654E4DE7-2D08-6148-917C-4321D781EDEB}" type="slidenum">
              <a:rPr lang="en-US" smtClean="0"/>
              <a:t>65</a:t>
            </a:fld>
            <a:endParaRPr lang="en-US"/>
          </a:p>
        </p:txBody>
      </p:sp>
      <p:pic>
        <p:nvPicPr>
          <p:cNvPr id="3" name="Content Placeholder 2">
            <a:extLst>
              <a:ext uri="{FF2B5EF4-FFF2-40B4-BE49-F238E27FC236}">
                <a16:creationId xmlns:a16="http://schemas.microsoft.com/office/drawing/2014/main" id="{74A46598-43C9-DC4C-BDF5-761B3B8B6588}"/>
              </a:ext>
            </a:extLst>
          </p:cNvPr>
          <p:cNvPicPr>
            <a:picLocks noGrp="1" noChangeAspect="1"/>
          </p:cNvPicPr>
          <p:nvPr>
            <p:ph idx="4294967295"/>
          </p:nvPr>
        </p:nvPicPr>
        <p:blipFill>
          <a:blip r:embed="rId2"/>
          <a:stretch>
            <a:fillRect/>
          </a:stretch>
        </p:blipFill>
        <p:spPr>
          <a:xfrm>
            <a:off x="2505456" y="-117475"/>
            <a:ext cx="7013575" cy="7331075"/>
          </a:xfrm>
          <a:prstGeom prst="rect">
            <a:avLst/>
          </a:prstGeom>
        </p:spPr>
      </p:pic>
      <p:pic>
        <p:nvPicPr>
          <p:cNvPr id="5" name="Graphic 4" descr="Double Tap Gesture outline">
            <a:extLst>
              <a:ext uri="{FF2B5EF4-FFF2-40B4-BE49-F238E27FC236}">
                <a16:creationId xmlns:a16="http://schemas.microsoft.com/office/drawing/2014/main" id="{3F974272-15BA-4890-9F66-014A952489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63265" y="776288"/>
            <a:ext cx="914400" cy="914400"/>
          </a:xfrm>
          <a:prstGeom prst="rect">
            <a:avLst/>
          </a:prstGeom>
        </p:spPr>
      </p:pic>
      <p:pic>
        <p:nvPicPr>
          <p:cNvPr id="6" name="Graphic 5" descr="Double Tap Gesture outline">
            <a:extLst>
              <a:ext uri="{FF2B5EF4-FFF2-40B4-BE49-F238E27FC236}">
                <a16:creationId xmlns:a16="http://schemas.microsoft.com/office/drawing/2014/main" id="{9A0C3862-E288-465C-959D-B84E542CFB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29278" y="6489918"/>
            <a:ext cx="457200" cy="457200"/>
          </a:xfrm>
          <a:prstGeom prst="rect">
            <a:avLst/>
          </a:prstGeom>
        </p:spPr>
      </p:pic>
    </p:spTree>
    <p:extLst>
      <p:ext uri="{BB962C8B-B14F-4D97-AF65-F5344CB8AC3E}">
        <p14:creationId xmlns:p14="http://schemas.microsoft.com/office/powerpoint/2010/main" val="32501828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32A001-3468-1C42-85B3-831813FE32C5}"/>
              </a:ext>
            </a:extLst>
          </p:cNvPr>
          <p:cNvSpPr>
            <a:spLocks noGrp="1"/>
          </p:cNvSpPr>
          <p:nvPr>
            <p:ph type="sldNum" sz="quarter" idx="12"/>
          </p:nvPr>
        </p:nvSpPr>
        <p:spPr/>
        <p:txBody>
          <a:bodyPr/>
          <a:lstStyle/>
          <a:p>
            <a:fld id="{654E4DE7-2D08-6148-917C-4321D781EDEB}" type="slidenum">
              <a:rPr lang="en-US" smtClean="0"/>
              <a:t>66</a:t>
            </a:fld>
            <a:endParaRPr lang="en-US"/>
          </a:p>
        </p:txBody>
      </p:sp>
      <p:pic>
        <p:nvPicPr>
          <p:cNvPr id="3" name="Content Placeholder 2">
            <a:extLst>
              <a:ext uri="{FF2B5EF4-FFF2-40B4-BE49-F238E27FC236}">
                <a16:creationId xmlns:a16="http://schemas.microsoft.com/office/drawing/2014/main" id="{795ADA7E-103E-024C-A3C9-C772F3195FC8}"/>
              </a:ext>
            </a:extLst>
          </p:cNvPr>
          <p:cNvPicPr>
            <a:picLocks noGrp="1" noChangeAspect="1"/>
          </p:cNvPicPr>
          <p:nvPr>
            <p:ph idx="4294967295"/>
          </p:nvPr>
        </p:nvPicPr>
        <p:blipFill>
          <a:blip r:embed="rId2"/>
          <a:stretch>
            <a:fillRect/>
          </a:stretch>
        </p:blipFill>
        <p:spPr>
          <a:xfrm>
            <a:off x="2505456" y="-117475"/>
            <a:ext cx="7013575" cy="7331075"/>
          </a:xfrm>
          <a:prstGeom prst="rect">
            <a:avLst/>
          </a:prstGeom>
        </p:spPr>
      </p:pic>
      <p:pic>
        <p:nvPicPr>
          <p:cNvPr id="5" name="Graphic 4" descr="Double Tap Gesture outline">
            <a:extLst>
              <a:ext uri="{FF2B5EF4-FFF2-40B4-BE49-F238E27FC236}">
                <a16:creationId xmlns:a16="http://schemas.microsoft.com/office/drawing/2014/main" id="{3542EDC0-2F10-4E7E-826E-6016BD5CF3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63265" y="776288"/>
            <a:ext cx="914400" cy="914400"/>
          </a:xfrm>
          <a:prstGeom prst="rect">
            <a:avLst/>
          </a:prstGeom>
        </p:spPr>
      </p:pic>
    </p:spTree>
    <p:extLst>
      <p:ext uri="{BB962C8B-B14F-4D97-AF65-F5344CB8AC3E}">
        <p14:creationId xmlns:p14="http://schemas.microsoft.com/office/powerpoint/2010/main" val="36106002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32A001-3468-1C42-85B3-831813FE32C5}"/>
              </a:ext>
            </a:extLst>
          </p:cNvPr>
          <p:cNvSpPr>
            <a:spLocks noGrp="1"/>
          </p:cNvSpPr>
          <p:nvPr>
            <p:ph type="sldNum" sz="quarter" idx="12"/>
          </p:nvPr>
        </p:nvSpPr>
        <p:spPr/>
        <p:txBody>
          <a:bodyPr/>
          <a:lstStyle/>
          <a:p>
            <a:fld id="{654E4DE7-2D08-6148-917C-4321D781EDEB}" type="slidenum">
              <a:rPr lang="en-US" smtClean="0"/>
              <a:t>67</a:t>
            </a:fld>
            <a:endParaRPr lang="en-US"/>
          </a:p>
        </p:txBody>
      </p:sp>
      <p:pic>
        <p:nvPicPr>
          <p:cNvPr id="3" name="Content Placeholder 2">
            <a:extLst>
              <a:ext uri="{FF2B5EF4-FFF2-40B4-BE49-F238E27FC236}">
                <a16:creationId xmlns:a16="http://schemas.microsoft.com/office/drawing/2014/main" id="{795ADA7E-103E-024C-A3C9-C772F3195FC8}"/>
              </a:ext>
            </a:extLst>
          </p:cNvPr>
          <p:cNvPicPr>
            <a:picLocks noGrp="1" noChangeAspect="1"/>
          </p:cNvPicPr>
          <p:nvPr>
            <p:ph idx="4294967295"/>
          </p:nvPr>
        </p:nvPicPr>
        <p:blipFill>
          <a:blip r:embed="rId2"/>
          <a:stretch>
            <a:fillRect/>
          </a:stretch>
        </p:blipFill>
        <p:spPr>
          <a:xfrm>
            <a:off x="2505456" y="-117475"/>
            <a:ext cx="7013575" cy="7331075"/>
          </a:xfrm>
          <a:prstGeom prst="rect">
            <a:avLst/>
          </a:prstGeom>
        </p:spPr>
      </p:pic>
      <p:pic>
        <p:nvPicPr>
          <p:cNvPr id="5" name="Graphic 4" descr="Double Tap Gesture outline">
            <a:extLst>
              <a:ext uri="{FF2B5EF4-FFF2-40B4-BE49-F238E27FC236}">
                <a16:creationId xmlns:a16="http://schemas.microsoft.com/office/drawing/2014/main" id="{3542EDC0-2F10-4E7E-826E-6016BD5CF3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63265" y="776288"/>
            <a:ext cx="914400" cy="914400"/>
          </a:xfrm>
          <a:prstGeom prst="rect">
            <a:avLst/>
          </a:prstGeom>
        </p:spPr>
      </p:pic>
      <p:sp>
        <p:nvSpPr>
          <p:cNvPr id="6" name="Rectangle 5">
            <a:extLst>
              <a:ext uri="{FF2B5EF4-FFF2-40B4-BE49-F238E27FC236}">
                <a16:creationId xmlns:a16="http://schemas.microsoft.com/office/drawing/2014/main" id="{058FAD15-2DC5-6448-8BD2-8E1623FEFD05}"/>
              </a:ext>
            </a:extLst>
          </p:cNvPr>
          <p:cNvSpPr/>
          <p:nvPr/>
        </p:nvSpPr>
        <p:spPr>
          <a:xfrm>
            <a:off x="5664200" y="5543371"/>
            <a:ext cx="3289300" cy="92333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680F6767-2FB1-9F41-8283-C2591366426B}"/>
              </a:ext>
            </a:extLst>
          </p:cNvPr>
          <p:cNvSpPr txBox="1"/>
          <p:nvPr/>
        </p:nvSpPr>
        <p:spPr>
          <a:xfrm>
            <a:off x="5664200" y="5543370"/>
            <a:ext cx="3289297" cy="923330"/>
          </a:xfrm>
          <a:prstGeom prst="rect">
            <a:avLst/>
          </a:prstGeom>
          <a:noFill/>
          <a:ln>
            <a:noFill/>
          </a:ln>
        </p:spPr>
        <p:txBody>
          <a:bodyPr wrap="square" rtlCol="0">
            <a:spAutoFit/>
          </a:bodyPr>
          <a:lstStyle/>
          <a:p>
            <a:r>
              <a:rPr lang="en-US" dirty="0">
                <a:solidFill>
                  <a:schemeClr val="bg1"/>
                </a:solidFill>
              </a:rPr>
              <a:t>Players earn 5 points for guessing on the boundary, 4 for guessing one sentence after, and so on.</a:t>
            </a:r>
          </a:p>
        </p:txBody>
      </p:sp>
    </p:spTree>
    <p:extLst>
      <p:ext uri="{BB962C8B-B14F-4D97-AF65-F5344CB8AC3E}">
        <p14:creationId xmlns:p14="http://schemas.microsoft.com/office/powerpoint/2010/main" val="13678810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54E16B-3CC6-AC4D-93AC-3B3868D676FE}"/>
              </a:ext>
            </a:extLst>
          </p:cNvPr>
          <p:cNvSpPr>
            <a:spLocks noGrp="1"/>
          </p:cNvSpPr>
          <p:nvPr>
            <p:ph type="title"/>
          </p:nvPr>
        </p:nvSpPr>
        <p:spPr/>
        <p:txBody>
          <a:bodyPr>
            <a:normAutofit/>
          </a:bodyPr>
          <a:lstStyle/>
          <a:p>
            <a:r>
              <a:rPr lang="en-US" dirty="0"/>
              <a:t>We collected over 21,000 annotations from 241 students taking an AI course at Penn.</a:t>
            </a:r>
          </a:p>
        </p:txBody>
      </p:sp>
      <p:sp>
        <p:nvSpPr>
          <p:cNvPr id="6" name="Text Placeholder 5">
            <a:extLst>
              <a:ext uri="{FF2B5EF4-FFF2-40B4-BE49-F238E27FC236}">
                <a16:creationId xmlns:a16="http://schemas.microsoft.com/office/drawing/2014/main" id="{EFA10EA7-1C71-D446-B711-6E2EEC0D129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E9626C0-AC60-7C49-8427-3041A44B0E29}"/>
              </a:ext>
            </a:extLst>
          </p:cNvPr>
          <p:cNvSpPr>
            <a:spLocks noGrp="1"/>
          </p:cNvSpPr>
          <p:nvPr>
            <p:ph type="sldNum" sz="quarter" idx="12"/>
          </p:nvPr>
        </p:nvSpPr>
        <p:spPr/>
        <p:txBody>
          <a:bodyPr/>
          <a:lstStyle/>
          <a:p>
            <a:fld id="{654E4DE7-2D08-6148-917C-4321D781EDEB}" type="slidenum">
              <a:rPr lang="en-US" smtClean="0"/>
              <a:t>68</a:t>
            </a:fld>
            <a:endParaRPr lang="en-US"/>
          </a:p>
        </p:txBody>
      </p:sp>
    </p:spTree>
    <p:extLst>
      <p:ext uri="{BB962C8B-B14F-4D97-AF65-F5344CB8AC3E}">
        <p14:creationId xmlns:p14="http://schemas.microsoft.com/office/powerpoint/2010/main" val="40284720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6C667-25A6-2144-AE73-16AE15AF07C0}"/>
              </a:ext>
            </a:extLst>
          </p:cNvPr>
          <p:cNvSpPr>
            <a:spLocks noGrp="1"/>
          </p:cNvSpPr>
          <p:nvPr>
            <p:ph type="title"/>
          </p:nvPr>
        </p:nvSpPr>
        <p:spPr/>
        <p:txBody>
          <a:bodyPr/>
          <a:lstStyle/>
          <a:p>
            <a:r>
              <a:rPr lang="en-US" dirty="0"/>
              <a:t>Results from </a:t>
            </a:r>
            <a:r>
              <a:rPr lang="en-US" dirty="0" err="1"/>
              <a:t>RoFT</a:t>
            </a:r>
            <a:r>
              <a:rPr lang="en-US" dirty="0"/>
              <a:t> Player Study</a:t>
            </a:r>
          </a:p>
        </p:txBody>
      </p:sp>
      <p:sp>
        <p:nvSpPr>
          <p:cNvPr id="4" name="Slide Number Placeholder 3">
            <a:extLst>
              <a:ext uri="{FF2B5EF4-FFF2-40B4-BE49-F238E27FC236}">
                <a16:creationId xmlns:a16="http://schemas.microsoft.com/office/drawing/2014/main" id="{4032A001-3468-1C42-85B3-831813FE32C5}"/>
              </a:ext>
            </a:extLst>
          </p:cNvPr>
          <p:cNvSpPr>
            <a:spLocks noGrp="1"/>
          </p:cNvSpPr>
          <p:nvPr>
            <p:ph type="sldNum" sz="quarter" idx="12"/>
          </p:nvPr>
        </p:nvSpPr>
        <p:spPr/>
        <p:txBody>
          <a:bodyPr/>
          <a:lstStyle/>
          <a:p>
            <a:fld id="{654E4DE7-2D08-6148-917C-4321D781EDEB}" type="slidenum">
              <a:rPr lang="en-US" smtClean="0"/>
              <a:t>69</a:t>
            </a:fld>
            <a:endParaRPr lang="en-US"/>
          </a:p>
        </p:txBody>
      </p:sp>
      <p:pic>
        <p:nvPicPr>
          <p:cNvPr id="7" name="Content Placeholder 6">
            <a:extLst>
              <a:ext uri="{FF2B5EF4-FFF2-40B4-BE49-F238E27FC236}">
                <a16:creationId xmlns:a16="http://schemas.microsoft.com/office/drawing/2014/main" id="{5C40A15C-65FA-994E-B26D-5683F0B17459}"/>
              </a:ext>
            </a:extLst>
          </p:cNvPr>
          <p:cNvPicPr>
            <a:picLocks noGrp="1" noChangeAspect="1"/>
          </p:cNvPicPr>
          <p:nvPr>
            <p:ph idx="1"/>
          </p:nvPr>
        </p:nvPicPr>
        <p:blipFill>
          <a:blip r:embed="rId2"/>
          <a:stretch>
            <a:fillRect/>
          </a:stretch>
        </p:blipFill>
        <p:spPr>
          <a:xfrm>
            <a:off x="4284517" y="1625541"/>
            <a:ext cx="6359237" cy="4867334"/>
          </a:xfrm>
        </p:spPr>
      </p:pic>
      <p:sp>
        <p:nvSpPr>
          <p:cNvPr id="9" name="Rectangle 8">
            <a:extLst>
              <a:ext uri="{FF2B5EF4-FFF2-40B4-BE49-F238E27FC236}">
                <a16:creationId xmlns:a16="http://schemas.microsoft.com/office/drawing/2014/main" id="{304C7486-B230-9B40-8E78-191D3776DF9E}"/>
              </a:ext>
            </a:extLst>
          </p:cNvPr>
          <p:cNvSpPr/>
          <p:nvPr/>
        </p:nvSpPr>
        <p:spPr>
          <a:xfrm>
            <a:off x="6986156" y="1595437"/>
            <a:ext cx="4752108" cy="48673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7397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ADFBE1-24FA-3A48-9420-D147DEF9B5AB}"/>
              </a:ext>
            </a:extLst>
          </p:cNvPr>
          <p:cNvSpPr>
            <a:spLocks noGrp="1"/>
          </p:cNvSpPr>
          <p:nvPr>
            <p:ph type="title"/>
          </p:nvPr>
        </p:nvSpPr>
        <p:spPr/>
        <p:txBody>
          <a:bodyPr/>
          <a:lstStyle/>
          <a:p>
            <a:r>
              <a:rPr lang="en-US" dirty="0"/>
              <a:t>Style Transfer</a:t>
            </a:r>
          </a:p>
        </p:txBody>
      </p:sp>
      <p:sp>
        <p:nvSpPr>
          <p:cNvPr id="7" name="Content Placeholder 6">
            <a:extLst>
              <a:ext uri="{FF2B5EF4-FFF2-40B4-BE49-F238E27FC236}">
                <a16:creationId xmlns:a16="http://schemas.microsoft.com/office/drawing/2014/main" id="{24F9698C-53ED-084F-AE26-BB7C14D76817}"/>
              </a:ext>
            </a:extLst>
          </p:cNvPr>
          <p:cNvSpPr>
            <a:spLocks noGrp="1"/>
          </p:cNvSpPr>
          <p:nvPr>
            <p:ph sz="half" idx="1"/>
          </p:nvPr>
        </p:nvSpPr>
        <p:spPr>
          <a:xfrm>
            <a:off x="838199" y="1825625"/>
            <a:ext cx="10515600" cy="1603375"/>
          </a:xfrm>
          <a:ln w="38100">
            <a:solidFill>
              <a:schemeClr val="bg2">
                <a:lumMod val="90000"/>
              </a:schemeClr>
            </a:solidFill>
            <a:prstDash val="sysDot"/>
          </a:ln>
        </p:spPr>
        <p:txBody>
          <a:bodyPr>
            <a:normAutofit/>
          </a:bodyPr>
          <a:lstStyle/>
          <a:p>
            <a:pPr marL="0" indent="0">
              <a:lnSpc>
                <a:spcPct val="120000"/>
              </a:lnSpc>
              <a:buNone/>
            </a:pPr>
            <a:r>
              <a:rPr lang="en-US" sz="2000" dirty="0"/>
              <a:t>Input sentence:</a:t>
            </a:r>
          </a:p>
          <a:p>
            <a:pPr marL="0" indent="0">
              <a:lnSpc>
                <a:spcPct val="120000"/>
              </a:lnSpc>
              <a:buNone/>
            </a:pPr>
            <a:r>
              <a:rPr lang="en-US" sz="2000" b="1" u="sng" dirty="0">
                <a:solidFill>
                  <a:schemeClr val="accent3">
                    <a:lumMod val="75000"/>
                  </a:schemeClr>
                </a:solidFill>
                <a:latin typeface="Andale Mono" panose="020B0509000000000004" pitchFamily="49" charset="0"/>
              </a:rPr>
              <a:t>I had a protruding snout, rows of teeth visible in my smile.</a:t>
            </a:r>
            <a:endParaRPr lang="en-US" sz="300" dirty="0"/>
          </a:p>
          <a:p>
            <a:pPr marL="0" indent="0">
              <a:lnSpc>
                <a:spcPct val="120000"/>
              </a:lnSpc>
              <a:buNone/>
            </a:pPr>
            <a:r>
              <a:rPr lang="en-US" sz="2000" dirty="0"/>
              <a:t>Rewrite the input sentence to...</a:t>
            </a:r>
          </a:p>
        </p:txBody>
      </p:sp>
      <p:sp>
        <p:nvSpPr>
          <p:cNvPr id="4" name="Slide Number Placeholder 3">
            <a:extLst>
              <a:ext uri="{FF2B5EF4-FFF2-40B4-BE49-F238E27FC236}">
                <a16:creationId xmlns:a16="http://schemas.microsoft.com/office/drawing/2014/main" id="{6B20C6CB-B468-CA40-BE3B-E4F0ED8754D4}"/>
              </a:ext>
            </a:extLst>
          </p:cNvPr>
          <p:cNvSpPr>
            <a:spLocks noGrp="1"/>
          </p:cNvSpPr>
          <p:nvPr>
            <p:ph type="sldNum" sz="quarter" idx="12"/>
          </p:nvPr>
        </p:nvSpPr>
        <p:spPr/>
        <p:txBody>
          <a:bodyPr/>
          <a:lstStyle/>
          <a:p>
            <a:fld id="{654E4DE7-2D08-6148-917C-4321D781EDEB}" type="slidenum">
              <a:rPr lang="en-US" smtClean="0"/>
              <a:t>7</a:t>
            </a:fld>
            <a:endParaRPr lang="en-US"/>
          </a:p>
        </p:txBody>
      </p:sp>
      <p:sp>
        <p:nvSpPr>
          <p:cNvPr id="10" name="TextBox 9">
            <a:extLst>
              <a:ext uri="{FF2B5EF4-FFF2-40B4-BE49-F238E27FC236}">
                <a16:creationId xmlns:a16="http://schemas.microsoft.com/office/drawing/2014/main" id="{783F9B15-0947-BD43-B14B-B1D228BF0B4A}"/>
              </a:ext>
            </a:extLst>
          </p:cNvPr>
          <p:cNvSpPr txBox="1"/>
          <p:nvPr/>
        </p:nvSpPr>
        <p:spPr>
          <a:xfrm>
            <a:off x="838200" y="6303474"/>
            <a:ext cx="9418163" cy="523220"/>
          </a:xfrm>
          <a:prstGeom prst="rect">
            <a:avLst/>
          </a:prstGeom>
          <a:noFill/>
        </p:spPr>
        <p:txBody>
          <a:bodyPr wrap="square">
            <a:spAutoFit/>
          </a:bodyPr>
          <a:lstStyle/>
          <a:p>
            <a:r>
              <a:rPr lang="en-US" sz="1400" dirty="0">
                <a:solidFill>
                  <a:schemeClr val="bg1">
                    <a:lumMod val="50000"/>
                  </a:schemeClr>
                </a:solidFill>
              </a:rPr>
              <a:t>Emily  </a:t>
            </a:r>
            <a:r>
              <a:rPr lang="en-US" sz="1400" dirty="0" err="1">
                <a:solidFill>
                  <a:schemeClr val="bg1">
                    <a:lumMod val="50000"/>
                  </a:schemeClr>
                </a:solidFill>
                <a:latin typeface="+mj-lt"/>
              </a:rPr>
              <a:t>Reif</a:t>
            </a:r>
            <a:r>
              <a:rPr lang="en-US" sz="1400" dirty="0">
                <a:solidFill>
                  <a:schemeClr val="bg1">
                    <a:lumMod val="50000"/>
                  </a:schemeClr>
                </a:solidFill>
                <a:latin typeface="+mj-lt"/>
              </a:rPr>
              <a:t>*, </a:t>
            </a:r>
            <a:r>
              <a:rPr lang="en-US" sz="1400" b="1" u="sng" dirty="0">
                <a:solidFill>
                  <a:schemeClr val="bg1">
                    <a:lumMod val="50000"/>
                  </a:schemeClr>
                </a:solidFill>
                <a:latin typeface="+mj-lt"/>
              </a:rPr>
              <a:t>Daphne Ippolito</a:t>
            </a:r>
            <a:r>
              <a:rPr lang="en-US" sz="1400" b="1" dirty="0">
                <a:solidFill>
                  <a:schemeClr val="bg1">
                    <a:lumMod val="50000"/>
                  </a:schemeClr>
                </a:solidFill>
                <a:latin typeface="+mj-lt"/>
              </a:rPr>
              <a:t>*</a:t>
            </a:r>
            <a:r>
              <a:rPr lang="en-US" sz="1400" dirty="0">
                <a:solidFill>
                  <a:schemeClr val="bg1">
                    <a:lumMod val="50000"/>
                  </a:schemeClr>
                </a:solidFill>
                <a:latin typeface="+mj-lt"/>
              </a:rPr>
              <a:t>, Ann Yuan, Andy </a:t>
            </a:r>
            <a:r>
              <a:rPr lang="en-US" sz="1400" dirty="0" err="1">
                <a:solidFill>
                  <a:schemeClr val="bg1">
                    <a:lumMod val="50000"/>
                  </a:schemeClr>
                </a:solidFill>
                <a:latin typeface="+mj-lt"/>
              </a:rPr>
              <a:t>Coenen</a:t>
            </a:r>
            <a:r>
              <a:rPr lang="en-US" sz="1400" dirty="0">
                <a:solidFill>
                  <a:schemeClr val="bg1">
                    <a:lumMod val="50000"/>
                  </a:schemeClr>
                </a:solidFill>
                <a:latin typeface="+mj-lt"/>
              </a:rPr>
              <a:t>, Chris </a:t>
            </a:r>
            <a:r>
              <a:rPr lang="en-US" sz="1400" dirty="0" err="1">
                <a:solidFill>
                  <a:schemeClr val="bg1">
                    <a:lumMod val="50000"/>
                  </a:schemeClr>
                </a:solidFill>
                <a:latin typeface="+mj-lt"/>
              </a:rPr>
              <a:t>Callison</a:t>
            </a:r>
            <a:r>
              <a:rPr lang="en-US" sz="1400" dirty="0">
                <a:solidFill>
                  <a:schemeClr val="bg1">
                    <a:lumMod val="50000"/>
                  </a:schemeClr>
                </a:solidFill>
                <a:latin typeface="+mj-lt"/>
              </a:rPr>
              <a:t>-Burch, and Jason Wei. "A recipe for arbitrary text style transfer with large language models." In ACL 2022. See </a:t>
            </a:r>
            <a:r>
              <a:rPr lang="en-US" sz="1400" dirty="0">
                <a:solidFill>
                  <a:schemeClr val="bg1">
                    <a:lumMod val="50000"/>
                  </a:schemeClr>
                </a:solidFill>
                <a:latin typeface="+mj-lt"/>
                <a:hlinkClick r:id="rId3"/>
              </a:rPr>
              <a:t>https://bit.ly/3fLDuci</a:t>
            </a:r>
            <a:r>
              <a:rPr lang="en-US" sz="1400" dirty="0">
                <a:solidFill>
                  <a:schemeClr val="bg1">
                    <a:lumMod val="50000"/>
                  </a:schemeClr>
                </a:solidFill>
                <a:latin typeface="+mj-lt"/>
              </a:rPr>
              <a:t> for more generations.</a:t>
            </a:r>
          </a:p>
        </p:txBody>
      </p:sp>
      <p:sp>
        <p:nvSpPr>
          <p:cNvPr id="6" name="Content Placeholder 4">
            <a:extLst>
              <a:ext uri="{FF2B5EF4-FFF2-40B4-BE49-F238E27FC236}">
                <a16:creationId xmlns:a16="http://schemas.microsoft.com/office/drawing/2014/main" id="{1008DE67-FDC6-404F-8807-BF0D198889F1}"/>
              </a:ext>
            </a:extLst>
          </p:cNvPr>
          <p:cNvSpPr txBox="1">
            <a:spLocks/>
          </p:cNvSpPr>
          <p:nvPr/>
        </p:nvSpPr>
        <p:spPr>
          <a:xfrm>
            <a:off x="4457698" y="3601521"/>
            <a:ext cx="3276603" cy="2200366"/>
          </a:xfrm>
          <a:prstGeom prst="rect">
            <a:avLst/>
          </a:prstGeom>
          <a:ln w="38100">
            <a:solidFill>
              <a:schemeClr val="bg2">
                <a:lumMod val="90000"/>
              </a:schemeClr>
            </a:solidFill>
            <a:prstDash val="sysDot"/>
          </a:ln>
        </p:spPr>
        <p:txBody>
          <a:bodyPr vert="horz" lIns="91440" tIns="91440" rIns="91440" bIns="9144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000" dirty="0"/>
              <a:t>be more descriptive: </a:t>
            </a:r>
          </a:p>
          <a:p>
            <a:pPr marL="0" indent="0">
              <a:lnSpc>
                <a:spcPct val="100000"/>
              </a:lnSpc>
              <a:buNone/>
            </a:pPr>
            <a:r>
              <a:rPr lang="en-US" sz="1600" b="1" dirty="0">
                <a:solidFill>
                  <a:schemeClr val="accent3">
                    <a:lumMod val="75000"/>
                  </a:schemeClr>
                </a:solidFill>
                <a:latin typeface="Andale Mono" panose="020B0509000000000004" pitchFamily="49" charset="0"/>
              </a:rPr>
              <a:t>I looked like an alligator when I smiled.. My gums were red and inflamed and my rows of teeth stuck out, making me look even more like a beast.</a:t>
            </a:r>
          </a:p>
          <a:p>
            <a:pPr marL="0" indent="0">
              <a:lnSpc>
                <a:spcPct val="100000"/>
              </a:lnSpc>
              <a:buNone/>
            </a:pPr>
            <a:endParaRPr lang="en-US" sz="1600" b="1" dirty="0">
              <a:solidFill>
                <a:schemeClr val="accent3">
                  <a:lumMod val="75000"/>
                </a:schemeClr>
              </a:solidFill>
              <a:latin typeface="Andale Mono" panose="020B0509000000000004" pitchFamily="49" charset="0"/>
            </a:endParaRPr>
          </a:p>
          <a:p>
            <a:pPr marL="241300" indent="-227013">
              <a:lnSpc>
                <a:spcPct val="100000"/>
              </a:lnSpc>
              <a:buNone/>
            </a:pPr>
            <a:endParaRPr lang="en-US" sz="2100" dirty="0"/>
          </a:p>
        </p:txBody>
      </p:sp>
      <p:sp>
        <p:nvSpPr>
          <p:cNvPr id="8" name="Content Placeholder 4">
            <a:extLst>
              <a:ext uri="{FF2B5EF4-FFF2-40B4-BE49-F238E27FC236}">
                <a16:creationId xmlns:a16="http://schemas.microsoft.com/office/drawing/2014/main" id="{89D7C317-BB0C-B34A-AF9C-597C759C4030}"/>
              </a:ext>
            </a:extLst>
          </p:cNvPr>
          <p:cNvSpPr txBox="1">
            <a:spLocks/>
          </p:cNvSpPr>
          <p:nvPr/>
        </p:nvSpPr>
        <p:spPr>
          <a:xfrm>
            <a:off x="8077197" y="3612869"/>
            <a:ext cx="3276603" cy="2200366"/>
          </a:xfrm>
          <a:prstGeom prst="rect">
            <a:avLst/>
          </a:prstGeom>
          <a:ln w="38100">
            <a:solidFill>
              <a:schemeClr val="bg2">
                <a:lumMod val="90000"/>
              </a:schemeClr>
            </a:solidFill>
            <a:prstDash val="sysDot"/>
          </a:ln>
        </p:spPr>
        <p:txBody>
          <a:bodyPr vert="horz" lIns="91440" tIns="91440" rIns="91440" bIns="9144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000" dirty="0"/>
              <a:t>include a metaphor: </a:t>
            </a:r>
          </a:p>
          <a:p>
            <a:pPr marL="0" indent="0">
              <a:lnSpc>
                <a:spcPct val="100000"/>
              </a:lnSpc>
              <a:buNone/>
            </a:pPr>
            <a:r>
              <a:rPr lang="en-US" sz="1600" b="1" dirty="0">
                <a:solidFill>
                  <a:schemeClr val="accent3">
                    <a:lumMod val="75000"/>
                  </a:schemeClr>
                </a:solidFill>
                <a:latin typeface="Andale Mono" panose="020B0509000000000004" pitchFamily="49" charset="0"/>
              </a:rPr>
              <a:t>My smile could be compared to a shark's open mouth, rows of teeth protruding from my gums as I grinned at the people in the market.</a:t>
            </a:r>
          </a:p>
        </p:txBody>
      </p:sp>
      <p:sp>
        <p:nvSpPr>
          <p:cNvPr id="9" name="Content Placeholder 4">
            <a:extLst>
              <a:ext uri="{FF2B5EF4-FFF2-40B4-BE49-F238E27FC236}">
                <a16:creationId xmlns:a16="http://schemas.microsoft.com/office/drawing/2014/main" id="{0511CDC7-577A-704E-A88A-C411F25E5B78}"/>
              </a:ext>
            </a:extLst>
          </p:cNvPr>
          <p:cNvSpPr txBox="1">
            <a:spLocks/>
          </p:cNvSpPr>
          <p:nvPr/>
        </p:nvSpPr>
        <p:spPr>
          <a:xfrm>
            <a:off x="838199" y="3612869"/>
            <a:ext cx="3276603" cy="2200366"/>
          </a:xfrm>
          <a:prstGeom prst="rect">
            <a:avLst/>
          </a:prstGeom>
          <a:ln w="38100">
            <a:solidFill>
              <a:schemeClr val="bg2">
                <a:lumMod val="90000"/>
              </a:schemeClr>
            </a:solidFill>
            <a:prstDash val="sysDot"/>
          </a:ln>
        </p:spPr>
        <p:txBody>
          <a:bodyPr vert="horz" lIns="91440" tIns="91440" rIns="91440" bIns="9144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000" dirty="0"/>
              <a:t>be more comical: </a:t>
            </a:r>
          </a:p>
          <a:p>
            <a:pPr marL="0" indent="0">
              <a:lnSpc>
                <a:spcPct val="100000"/>
              </a:lnSpc>
              <a:buNone/>
            </a:pPr>
            <a:r>
              <a:rPr lang="en-US" sz="1600" b="1" dirty="0">
                <a:solidFill>
                  <a:schemeClr val="accent3">
                    <a:lumMod val="75000"/>
                  </a:schemeClr>
                </a:solidFill>
                <a:latin typeface="Andale Mono" panose="020B0509000000000004" pitchFamily="49" charset="0"/>
              </a:rPr>
              <a:t>My snout was covered in warts and my teeth were crooked, but I still thought I was the most adorable dog at the doggie party!</a:t>
            </a:r>
          </a:p>
          <a:p>
            <a:pPr marL="241300" indent="-227013">
              <a:lnSpc>
                <a:spcPct val="100000"/>
              </a:lnSpc>
              <a:buNone/>
            </a:pPr>
            <a:endParaRPr lang="en-US" sz="2100" dirty="0"/>
          </a:p>
        </p:txBody>
      </p:sp>
      <p:sp>
        <p:nvSpPr>
          <p:cNvPr id="12" name="Rectangle 11">
            <a:extLst>
              <a:ext uri="{FF2B5EF4-FFF2-40B4-BE49-F238E27FC236}">
                <a16:creationId xmlns:a16="http://schemas.microsoft.com/office/drawing/2014/main" id="{F2185F3D-0EC1-BA45-BD0E-F219315FE703}"/>
              </a:ext>
            </a:extLst>
          </p:cNvPr>
          <p:cNvSpPr/>
          <p:nvPr/>
        </p:nvSpPr>
        <p:spPr>
          <a:xfrm>
            <a:off x="11822" y="1707125"/>
            <a:ext cx="12192000" cy="516731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68BE8CA6-F077-C340-949D-BD0434FFAF6C}"/>
              </a:ext>
            </a:extLst>
          </p:cNvPr>
          <p:cNvSpPr txBox="1"/>
          <p:nvPr/>
        </p:nvSpPr>
        <p:spPr>
          <a:xfrm>
            <a:off x="1226127" y="3182786"/>
            <a:ext cx="9739746" cy="2215991"/>
          </a:xfrm>
          <a:prstGeom prst="rect">
            <a:avLst/>
          </a:prstGeom>
          <a:solidFill>
            <a:schemeClr val="bg1"/>
          </a:solidFill>
          <a:ln w="25400">
            <a:solidFill>
              <a:schemeClr val="tx1"/>
            </a:solidFill>
          </a:ln>
        </p:spPr>
        <p:txBody>
          <a:bodyPr wrap="square" lIns="182880" tIns="182880" rIns="182880" bIns="182880" rtlCol="0">
            <a:spAutoFit/>
          </a:bodyPr>
          <a:lstStyle/>
          <a:p>
            <a:r>
              <a:rPr lang="en-US" sz="4000" b="1" dirty="0">
                <a:solidFill>
                  <a:schemeClr val="accent5">
                    <a:lumMod val="75000"/>
                  </a:schemeClr>
                </a:solidFill>
              </a:rPr>
              <a:t>In the past: </a:t>
            </a:r>
            <a:r>
              <a:rPr lang="en-US" sz="4000" dirty="0">
                <a:solidFill>
                  <a:schemeClr val="accent5">
                    <a:lumMod val="75000"/>
                  </a:schemeClr>
                </a:solidFill>
              </a:rPr>
              <a:t>limited to specific style transfers we had training data for</a:t>
            </a:r>
          </a:p>
          <a:p>
            <a:r>
              <a:rPr lang="en-US" sz="4000" b="1" dirty="0">
                <a:solidFill>
                  <a:schemeClr val="accent2">
                    <a:lumMod val="75000"/>
                  </a:schemeClr>
                </a:solidFill>
              </a:rPr>
              <a:t>Today: </a:t>
            </a:r>
            <a:r>
              <a:rPr lang="en-US" sz="4000" dirty="0">
                <a:solidFill>
                  <a:schemeClr val="accent2">
                    <a:lumMod val="75000"/>
                  </a:schemeClr>
                </a:solidFill>
              </a:rPr>
              <a:t>perform any arbitrary style transfer</a:t>
            </a:r>
          </a:p>
        </p:txBody>
      </p:sp>
    </p:spTree>
    <p:extLst>
      <p:ext uri="{BB962C8B-B14F-4D97-AF65-F5344CB8AC3E}">
        <p14:creationId xmlns:p14="http://schemas.microsoft.com/office/powerpoint/2010/main" val="35499546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6C667-25A6-2144-AE73-16AE15AF07C0}"/>
              </a:ext>
            </a:extLst>
          </p:cNvPr>
          <p:cNvSpPr>
            <a:spLocks noGrp="1"/>
          </p:cNvSpPr>
          <p:nvPr>
            <p:ph type="title"/>
          </p:nvPr>
        </p:nvSpPr>
        <p:spPr/>
        <p:txBody>
          <a:bodyPr/>
          <a:lstStyle/>
          <a:p>
            <a:r>
              <a:rPr lang="en-US" dirty="0"/>
              <a:t>Results from </a:t>
            </a:r>
            <a:r>
              <a:rPr lang="en-US" dirty="0" err="1"/>
              <a:t>RoFT</a:t>
            </a:r>
            <a:r>
              <a:rPr lang="en-US" dirty="0"/>
              <a:t> Player Study</a:t>
            </a:r>
          </a:p>
        </p:txBody>
      </p:sp>
      <p:sp>
        <p:nvSpPr>
          <p:cNvPr id="4" name="Slide Number Placeholder 3">
            <a:extLst>
              <a:ext uri="{FF2B5EF4-FFF2-40B4-BE49-F238E27FC236}">
                <a16:creationId xmlns:a16="http://schemas.microsoft.com/office/drawing/2014/main" id="{4032A001-3468-1C42-85B3-831813FE32C5}"/>
              </a:ext>
            </a:extLst>
          </p:cNvPr>
          <p:cNvSpPr>
            <a:spLocks noGrp="1"/>
          </p:cNvSpPr>
          <p:nvPr>
            <p:ph type="sldNum" sz="quarter" idx="12"/>
          </p:nvPr>
        </p:nvSpPr>
        <p:spPr/>
        <p:txBody>
          <a:bodyPr/>
          <a:lstStyle/>
          <a:p>
            <a:fld id="{654E4DE7-2D08-6148-917C-4321D781EDEB}" type="slidenum">
              <a:rPr lang="en-US" smtClean="0"/>
              <a:t>70</a:t>
            </a:fld>
            <a:endParaRPr lang="en-US"/>
          </a:p>
        </p:txBody>
      </p:sp>
      <p:pic>
        <p:nvPicPr>
          <p:cNvPr id="8" name="Content Placeholder 7">
            <a:extLst>
              <a:ext uri="{FF2B5EF4-FFF2-40B4-BE49-F238E27FC236}">
                <a16:creationId xmlns:a16="http://schemas.microsoft.com/office/drawing/2014/main" id="{AD11ACB9-4EB0-FE46-AEC9-BF632D0BD4AD}"/>
              </a:ext>
            </a:extLst>
          </p:cNvPr>
          <p:cNvPicPr>
            <a:picLocks noGrp="1" noChangeAspect="1"/>
          </p:cNvPicPr>
          <p:nvPr>
            <p:ph idx="1"/>
          </p:nvPr>
        </p:nvPicPr>
        <p:blipFill>
          <a:blip r:embed="rId2"/>
          <a:stretch>
            <a:fillRect/>
          </a:stretch>
        </p:blipFill>
        <p:spPr>
          <a:xfrm>
            <a:off x="3486334" y="1696000"/>
            <a:ext cx="7204363" cy="4796875"/>
          </a:xfrm>
        </p:spPr>
      </p:pic>
      <p:sp>
        <p:nvSpPr>
          <p:cNvPr id="9" name="Rectangle 8">
            <a:extLst>
              <a:ext uri="{FF2B5EF4-FFF2-40B4-BE49-F238E27FC236}">
                <a16:creationId xmlns:a16="http://schemas.microsoft.com/office/drawing/2014/main" id="{DBF9747A-F507-6948-9F1E-BAD50D0FC473}"/>
              </a:ext>
            </a:extLst>
          </p:cNvPr>
          <p:cNvSpPr/>
          <p:nvPr/>
        </p:nvSpPr>
        <p:spPr>
          <a:xfrm>
            <a:off x="6991532" y="1595437"/>
            <a:ext cx="4003965" cy="4334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7">
            <a:extLst>
              <a:ext uri="{FF2B5EF4-FFF2-40B4-BE49-F238E27FC236}">
                <a16:creationId xmlns:a16="http://schemas.microsoft.com/office/drawing/2014/main" id="{5BA2A77B-BA3F-6F45-9925-F3DBA8A15BF6}"/>
              </a:ext>
            </a:extLst>
          </p:cNvPr>
          <p:cNvPicPr>
            <a:picLocks noChangeAspect="1"/>
          </p:cNvPicPr>
          <p:nvPr/>
        </p:nvPicPr>
        <p:blipFill rotWithShape="1">
          <a:blip r:embed="rId2"/>
          <a:srcRect l="48654"/>
          <a:stretch/>
        </p:blipFill>
        <p:spPr>
          <a:xfrm>
            <a:off x="4303749" y="1696000"/>
            <a:ext cx="3699165" cy="4796875"/>
          </a:xfrm>
          <a:prstGeom prst="rect">
            <a:avLst/>
          </a:prstGeom>
        </p:spPr>
      </p:pic>
      <p:sp>
        <p:nvSpPr>
          <p:cNvPr id="7" name="Rectangle 6">
            <a:extLst>
              <a:ext uri="{FF2B5EF4-FFF2-40B4-BE49-F238E27FC236}">
                <a16:creationId xmlns:a16="http://schemas.microsoft.com/office/drawing/2014/main" id="{26E471E7-42DD-E241-A988-D41C0E771C2F}"/>
              </a:ext>
            </a:extLst>
          </p:cNvPr>
          <p:cNvSpPr/>
          <p:nvPr/>
        </p:nvSpPr>
        <p:spPr>
          <a:xfrm>
            <a:off x="407159" y="5697267"/>
            <a:ext cx="4003965" cy="4334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52061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6C667-25A6-2144-AE73-16AE15AF07C0}"/>
              </a:ext>
            </a:extLst>
          </p:cNvPr>
          <p:cNvSpPr>
            <a:spLocks noGrp="1"/>
          </p:cNvSpPr>
          <p:nvPr>
            <p:ph type="title"/>
          </p:nvPr>
        </p:nvSpPr>
        <p:spPr/>
        <p:txBody>
          <a:bodyPr/>
          <a:lstStyle/>
          <a:p>
            <a:r>
              <a:rPr lang="en-US" dirty="0"/>
              <a:t>Results from </a:t>
            </a:r>
            <a:r>
              <a:rPr lang="en-US" dirty="0" err="1"/>
              <a:t>RoFT</a:t>
            </a:r>
            <a:r>
              <a:rPr lang="en-US" dirty="0"/>
              <a:t> Player Study</a:t>
            </a:r>
          </a:p>
        </p:txBody>
      </p:sp>
      <p:sp>
        <p:nvSpPr>
          <p:cNvPr id="4" name="Slide Number Placeholder 3">
            <a:extLst>
              <a:ext uri="{FF2B5EF4-FFF2-40B4-BE49-F238E27FC236}">
                <a16:creationId xmlns:a16="http://schemas.microsoft.com/office/drawing/2014/main" id="{4032A001-3468-1C42-85B3-831813FE32C5}"/>
              </a:ext>
            </a:extLst>
          </p:cNvPr>
          <p:cNvSpPr>
            <a:spLocks noGrp="1"/>
          </p:cNvSpPr>
          <p:nvPr>
            <p:ph type="sldNum" sz="quarter" idx="12"/>
          </p:nvPr>
        </p:nvSpPr>
        <p:spPr/>
        <p:txBody>
          <a:bodyPr/>
          <a:lstStyle/>
          <a:p>
            <a:fld id="{654E4DE7-2D08-6148-917C-4321D781EDEB}" type="slidenum">
              <a:rPr lang="en-US" smtClean="0"/>
              <a:t>71</a:t>
            </a:fld>
            <a:endParaRPr lang="en-US"/>
          </a:p>
        </p:txBody>
      </p:sp>
      <p:pic>
        <p:nvPicPr>
          <p:cNvPr id="8" name="Content Placeholder 7">
            <a:extLst>
              <a:ext uri="{FF2B5EF4-FFF2-40B4-BE49-F238E27FC236}">
                <a16:creationId xmlns:a16="http://schemas.microsoft.com/office/drawing/2014/main" id="{AD11ACB9-4EB0-FE46-AEC9-BF632D0BD4AD}"/>
              </a:ext>
            </a:extLst>
          </p:cNvPr>
          <p:cNvPicPr>
            <a:picLocks noGrp="1" noChangeAspect="1"/>
          </p:cNvPicPr>
          <p:nvPr>
            <p:ph idx="1"/>
          </p:nvPr>
        </p:nvPicPr>
        <p:blipFill rotWithShape="1">
          <a:blip r:embed="rId2"/>
          <a:srcRect r="51980"/>
          <a:stretch/>
        </p:blipFill>
        <p:spPr>
          <a:xfrm>
            <a:off x="4011334" y="1696000"/>
            <a:ext cx="3459509" cy="4796875"/>
          </a:xfrm>
        </p:spPr>
      </p:pic>
    </p:spTree>
    <p:extLst>
      <p:ext uri="{BB962C8B-B14F-4D97-AF65-F5344CB8AC3E}">
        <p14:creationId xmlns:p14="http://schemas.microsoft.com/office/powerpoint/2010/main" val="26083026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6C667-25A6-2144-AE73-16AE15AF07C0}"/>
              </a:ext>
            </a:extLst>
          </p:cNvPr>
          <p:cNvSpPr>
            <a:spLocks noGrp="1"/>
          </p:cNvSpPr>
          <p:nvPr>
            <p:ph type="title"/>
          </p:nvPr>
        </p:nvSpPr>
        <p:spPr/>
        <p:txBody>
          <a:bodyPr/>
          <a:lstStyle/>
          <a:p>
            <a:r>
              <a:rPr lang="en-US" dirty="0"/>
              <a:t>Results from </a:t>
            </a:r>
            <a:r>
              <a:rPr lang="en-US" dirty="0" err="1"/>
              <a:t>RoFT</a:t>
            </a:r>
            <a:r>
              <a:rPr lang="en-US" dirty="0"/>
              <a:t> Player Study</a:t>
            </a:r>
          </a:p>
        </p:txBody>
      </p:sp>
      <p:sp>
        <p:nvSpPr>
          <p:cNvPr id="4" name="Slide Number Placeholder 3">
            <a:extLst>
              <a:ext uri="{FF2B5EF4-FFF2-40B4-BE49-F238E27FC236}">
                <a16:creationId xmlns:a16="http://schemas.microsoft.com/office/drawing/2014/main" id="{4032A001-3468-1C42-85B3-831813FE32C5}"/>
              </a:ext>
            </a:extLst>
          </p:cNvPr>
          <p:cNvSpPr>
            <a:spLocks noGrp="1"/>
          </p:cNvSpPr>
          <p:nvPr>
            <p:ph type="sldNum" sz="quarter" idx="12"/>
          </p:nvPr>
        </p:nvSpPr>
        <p:spPr/>
        <p:txBody>
          <a:bodyPr/>
          <a:lstStyle/>
          <a:p>
            <a:fld id="{654E4DE7-2D08-6148-917C-4321D781EDEB}" type="slidenum">
              <a:rPr lang="en-US" smtClean="0"/>
              <a:t>72</a:t>
            </a:fld>
            <a:endParaRPr lang="en-US"/>
          </a:p>
        </p:txBody>
      </p:sp>
      <p:pic>
        <p:nvPicPr>
          <p:cNvPr id="7" name="Content Placeholder 6">
            <a:extLst>
              <a:ext uri="{FF2B5EF4-FFF2-40B4-BE49-F238E27FC236}">
                <a16:creationId xmlns:a16="http://schemas.microsoft.com/office/drawing/2014/main" id="{5C40A15C-65FA-994E-B26D-5683F0B17459}"/>
              </a:ext>
            </a:extLst>
          </p:cNvPr>
          <p:cNvPicPr>
            <a:picLocks noGrp="1" noChangeAspect="1"/>
          </p:cNvPicPr>
          <p:nvPr>
            <p:ph idx="1"/>
          </p:nvPr>
        </p:nvPicPr>
        <p:blipFill>
          <a:blip r:embed="rId2"/>
          <a:stretch>
            <a:fillRect/>
          </a:stretch>
        </p:blipFill>
        <p:spPr>
          <a:xfrm>
            <a:off x="2549235" y="1625541"/>
            <a:ext cx="6359237" cy="4867334"/>
          </a:xfrm>
        </p:spPr>
      </p:pic>
      <p:sp>
        <p:nvSpPr>
          <p:cNvPr id="5" name="Rectangle 4">
            <a:extLst>
              <a:ext uri="{FF2B5EF4-FFF2-40B4-BE49-F238E27FC236}">
                <a16:creationId xmlns:a16="http://schemas.microsoft.com/office/drawing/2014/main" id="{7EFF3987-1EF0-2A40-91FB-DAABE7C3C4B9}"/>
              </a:ext>
            </a:extLst>
          </p:cNvPr>
          <p:cNvSpPr/>
          <p:nvPr/>
        </p:nvSpPr>
        <p:spPr>
          <a:xfrm>
            <a:off x="7259782" y="1595437"/>
            <a:ext cx="2743200" cy="48673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97212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6C667-25A6-2144-AE73-16AE15AF07C0}"/>
              </a:ext>
            </a:extLst>
          </p:cNvPr>
          <p:cNvSpPr>
            <a:spLocks noGrp="1"/>
          </p:cNvSpPr>
          <p:nvPr>
            <p:ph type="title"/>
          </p:nvPr>
        </p:nvSpPr>
        <p:spPr/>
        <p:txBody>
          <a:bodyPr/>
          <a:lstStyle/>
          <a:p>
            <a:r>
              <a:rPr lang="en-US" dirty="0"/>
              <a:t>Results from </a:t>
            </a:r>
            <a:r>
              <a:rPr lang="en-US" dirty="0" err="1"/>
              <a:t>RoFT</a:t>
            </a:r>
            <a:r>
              <a:rPr lang="en-US" dirty="0"/>
              <a:t> Player Study</a:t>
            </a:r>
          </a:p>
        </p:txBody>
      </p:sp>
      <p:sp>
        <p:nvSpPr>
          <p:cNvPr id="4" name="Slide Number Placeholder 3">
            <a:extLst>
              <a:ext uri="{FF2B5EF4-FFF2-40B4-BE49-F238E27FC236}">
                <a16:creationId xmlns:a16="http://schemas.microsoft.com/office/drawing/2014/main" id="{4032A001-3468-1C42-85B3-831813FE32C5}"/>
              </a:ext>
            </a:extLst>
          </p:cNvPr>
          <p:cNvSpPr>
            <a:spLocks noGrp="1"/>
          </p:cNvSpPr>
          <p:nvPr>
            <p:ph type="sldNum" sz="quarter" idx="12"/>
          </p:nvPr>
        </p:nvSpPr>
        <p:spPr/>
        <p:txBody>
          <a:bodyPr/>
          <a:lstStyle/>
          <a:p>
            <a:fld id="{654E4DE7-2D08-6148-917C-4321D781EDEB}" type="slidenum">
              <a:rPr lang="en-US" smtClean="0"/>
              <a:t>73</a:t>
            </a:fld>
            <a:endParaRPr lang="en-US"/>
          </a:p>
        </p:txBody>
      </p:sp>
      <p:sp>
        <p:nvSpPr>
          <p:cNvPr id="5" name="Rectangle 4">
            <a:extLst>
              <a:ext uri="{FF2B5EF4-FFF2-40B4-BE49-F238E27FC236}">
                <a16:creationId xmlns:a16="http://schemas.microsoft.com/office/drawing/2014/main" id="{7EFF3987-1EF0-2A40-91FB-DAABE7C3C4B9}"/>
              </a:ext>
            </a:extLst>
          </p:cNvPr>
          <p:cNvSpPr/>
          <p:nvPr/>
        </p:nvSpPr>
        <p:spPr>
          <a:xfrm>
            <a:off x="7259782" y="1595437"/>
            <a:ext cx="2743200" cy="48673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2FFE52B-095C-D243-BF1F-2651D5F8DA6E}"/>
              </a:ext>
            </a:extLst>
          </p:cNvPr>
          <p:cNvPicPr>
            <a:picLocks noChangeAspect="1"/>
          </p:cNvPicPr>
          <p:nvPr/>
        </p:nvPicPr>
        <p:blipFill>
          <a:blip r:embed="rId3"/>
          <a:stretch>
            <a:fillRect/>
          </a:stretch>
        </p:blipFill>
        <p:spPr>
          <a:xfrm>
            <a:off x="2944091" y="1690688"/>
            <a:ext cx="6303818" cy="4202545"/>
          </a:xfrm>
          <a:prstGeom prst="rect">
            <a:avLst/>
          </a:prstGeom>
        </p:spPr>
      </p:pic>
      <p:sp>
        <p:nvSpPr>
          <p:cNvPr id="10" name="Rectangle 9">
            <a:extLst>
              <a:ext uri="{FF2B5EF4-FFF2-40B4-BE49-F238E27FC236}">
                <a16:creationId xmlns:a16="http://schemas.microsoft.com/office/drawing/2014/main" id="{8CB736F0-45DC-F642-ADC4-656E91441489}"/>
              </a:ext>
            </a:extLst>
          </p:cNvPr>
          <p:cNvSpPr/>
          <p:nvPr/>
        </p:nvSpPr>
        <p:spPr>
          <a:xfrm>
            <a:off x="5551714" y="1747837"/>
            <a:ext cx="4603668" cy="48673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34015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6C667-25A6-2144-AE73-16AE15AF07C0}"/>
              </a:ext>
            </a:extLst>
          </p:cNvPr>
          <p:cNvSpPr>
            <a:spLocks noGrp="1"/>
          </p:cNvSpPr>
          <p:nvPr>
            <p:ph type="title"/>
          </p:nvPr>
        </p:nvSpPr>
        <p:spPr/>
        <p:txBody>
          <a:bodyPr/>
          <a:lstStyle/>
          <a:p>
            <a:r>
              <a:rPr lang="en-US" dirty="0"/>
              <a:t>Results from </a:t>
            </a:r>
            <a:r>
              <a:rPr lang="en-US" dirty="0" err="1"/>
              <a:t>RoFT</a:t>
            </a:r>
            <a:r>
              <a:rPr lang="en-US" dirty="0"/>
              <a:t> Player Study</a:t>
            </a:r>
          </a:p>
        </p:txBody>
      </p:sp>
      <p:sp>
        <p:nvSpPr>
          <p:cNvPr id="4" name="Slide Number Placeholder 3">
            <a:extLst>
              <a:ext uri="{FF2B5EF4-FFF2-40B4-BE49-F238E27FC236}">
                <a16:creationId xmlns:a16="http://schemas.microsoft.com/office/drawing/2014/main" id="{4032A001-3468-1C42-85B3-831813FE32C5}"/>
              </a:ext>
            </a:extLst>
          </p:cNvPr>
          <p:cNvSpPr>
            <a:spLocks noGrp="1"/>
          </p:cNvSpPr>
          <p:nvPr>
            <p:ph type="sldNum" sz="quarter" idx="12"/>
          </p:nvPr>
        </p:nvSpPr>
        <p:spPr/>
        <p:txBody>
          <a:bodyPr/>
          <a:lstStyle/>
          <a:p>
            <a:fld id="{654E4DE7-2D08-6148-917C-4321D781EDEB}" type="slidenum">
              <a:rPr lang="en-US" smtClean="0"/>
              <a:t>74</a:t>
            </a:fld>
            <a:endParaRPr lang="en-US"/>
          </a:p>
        </p:txBody>
      </p:sp>
      <p:sp>
        <p:nvSpPr>
          <p:cNvPr id="5" name="Rectangle 4">
            <a:extLst>
              <a:ext uri="{FF2B5EF4-FFF2-40B4-BE49-F238E27FC236}">
                <a16:creationId xmlns:a16="http://schemas.microsoft.com/office/drawing/2014/main" id="{7EFF3987-1EF0-2A40-91FB-DAABE7C3C4B9}"/>
              </a:ext>
            </a:extLst>
          </p:cNvPr>
          <p:cNvSpPr/>
          <p:nvPr/>
        </p:nvSpPr>
        <p:spPr>
          <a:xfrm>
            <a:off x="7259782" y="1595437"/>
            <a:ext cx="2743200" cy="48673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2FFE52B-095C-D243-BF1F-2651D5F8DA6E}"/>
              </a:ext>
            </a:extLst>
          </p:cNvPr>
          <p:cNvPicPr>
            <a:picLocks noChangeAspect="1"/>
          </p:cNvPicPr>
          <p:nvPr/>
        </p:nvPicPr>
        <p:blipFill>
          <a:blip r:embed="rId3"/>
          <a:stretch>
            <a:fillRect/>
          </a:stretch>
        </p:blipFill>
        <p:spPr>
          <a:xfrm>
            <a:off x="2944091" y="1690688"/>
            <a:ext cx="6303818" cy="4202545"/>
          </a:xfrm>
          <a:prstGeom prst="rect">
            <a:avLst/>
          </a:prstGeom>
        </p:spPr>
      </p:pic>
    </p:spTree>
    <p:extLst>
      <p:ext uri="{BB962C8B-B14F-4D97-AF65-F5344CB8AC3E}">
        <p14:creationId xmlns:p14="http://schemas.microsoft.com/office/powerpoint/2010/main" val="36874427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C6630-4FC3-0548-9773-EDA2C4FD8C79}"/>
              </a:ext>
            </a:extLst>
          </p:cNvPr>
          <p:cNvSpPr>
            <a:spLocks noGrp="1"/>
          </p:cNvSpPr>
          <p:nvPr>
            <p:ph type="title"/>
          </p:nvPr>
        </p:nvSpPr>
        <p:spPr>
          <a:xfrm>
            <a:off x="838200" y="365125"/>
            <a:ext cx="11119338" cy="1325563"/>
          </a:xfrm>
        </p:spPr>
        <p:txBody>
          <a:bodyPr/>
          <a:lstStyle/>
          <a:p>
            <a:r>
              <a:rPr lang="en-US" dirty="0"/>
              <a:t>Inconclusive Results that Need More Exploration</a:t>
            </a:r>
          </a:p>
        </p:txBody>
      </p:sp>
      <p:sp>
        <p:nvSpPr>
          <p:cNvPr id="3" name="Content Placeholder 2">
            <a:extLst>
              <a:ext uri="{FF2B5EF4-FFF2-40B4-BE49-F238E27FC236}">
                <a16:creationId xmlns:a16="http://schemas.microsoft.com/office/drawing/2014/main" id="{C3E619D5-AAA2-424B-95F9-A88B18798639}"/>
              </a:ext>
            </a:extLst>
          </p:cNvPr>
          <p:cNvSpPr>
            <a:spLocks noGrp="1"/>
          </p:cNvSpPr>
          <p:nvPr>
            <p:ph idx="1"/>
          </p:nvPr>
        </p:nvSpPr>
        <p:spPr/>
        <p:txBody>
          <a:bodyPr/>
          <a:lstStyle/>
          <a:p>
            <a:r>
              <a:rPr lang="en-US" dirty="0"/>
              <a:t>Using a finetuned model in the Recipes domain didn’t make the generations harder to detect.</a:t>
            </a:r>
          </a:p>
          <a:p>
            <a:r>
              <a:rPr lang="en-US" dirty="0"/>
              <a:t>There was no correlation between a player’s self-reported knowledge of a domain and their skill at detection in that domain.</a:t>
            </a:r>
          </a:p>
          <a:p>
            <a:r>
              <a:rPr lang="en-US" dirty="0"/>
              <a:t>Players improved only slightly over time.</a:t>
            </a:r>
          </a:p>
        </p:txBody>
      </p:sp>
      <p:sp>
        <p:nvSpPr>
          <p:cNvPr id="4" name="Slide Number Placeholder 3">
            <a:extLst>
              <a:ext uri="{FF2B5EF4-FFF2-40B4-BE49-F238E27FC236}">
                <a16:creationId xmlns:a16="http://schemas.microsoft.com/office/drawing/2014/main" id="{D12B8CD8-ABC5-9046-8492-2BDF82A20A54}"/>
              </a:ext>
            </a:extLst>
          </p:cNvPr>
          <p:cNvSpPr>
            <a:spLocks noGrp="1"/>
          </p:cNvSpPr>
          <p:nvPr>
            <p:ph type="sldNum" sz="quarter" idx="12"/>
          </p:nvPr>
        </p:nvSpPr>
        <p:spPr/>
        <p:txBody>
          <a:bodyPr/>
          <a:lstStyle/>
          <a:p>
            <a:fld id="{654E4DE7-2D08-6148-917C-4321D781EDEB}" type="slidenum">
              <a:rPr lang="en-US" smtClean="0"/>
              <a:t>75</a:t>
            </a:fld>
            <a:endParaRPr lang="en-US"/>
          </a:p>
        </p:txBody>
      </p:sp>
    </p:spTree>
    <p:extLst>
      <p:ext uri="{BB962C8B-B14F-4D97-AF65-F5344CB8AC3E}">
        <p14:creationId xmlns:p14="http://schemas.microsoft.com/office/powerpoint/2010/main" val="40670994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C9732-CA0D-654C-B561-FAD0EBFA5AA3}"/>
              </a:ext>
            </a:extLst>
          </p:cNvPr>
          <p:cNvSpPr>
            <a:spLocks noGrp="1"/>
          </p:cNvSpPr>
          <p:nvPr>
            <p:ph type="title"/>
          </p:nvPr>
        </p:nvSpPr>
        <p:spPr/>
        <p:txBody>
          <a:bodyPr/>
          <a:lstStyle/>
          <a:p>
            <a:r>
              <a:rPr lang="en-US" dirty="0"/>
              <a:t>Is this text machine-generated?</a:t>
            </a:r>
          </a:p>
        </p:txBody>
      </p:sp>
      <p:sp>
        <p:nvSpPr>
          <p:cNvPr id="3" name="Content Placeholder 2">
            <a:extLst>
              <a:ext uri="{FF2B5EF4-FFF2-40B4-BE49-F238E27FC236}">
                <a16:creationId xmlns:a16="http://schemas.microsoft.com/office/drawing/2014/main" id="{8174255D-FFA7-6F40-A181-04DDCD438A52}"/>
              </a:ext>
            </a:extLst>
          </p:cNvPr>
          <p:cNvSpPr>
            <a:spLocks noGrp="1"/>
          </p:cNvSpPr>
          <p:nvPr>
            <p:ph idx="1"/>
          </p:nvPr>
        </p:nvSpPr>
        <p:spPr>
          <a:xfrm>
            <a:off x="838200" y="1825625"/>
            <a:ext cx="10515600" cy="4346575"/>
          </a:xfrm>
        </p:spPr>
        <p:txBody>
          <a:bodyPr>
            <a:normAutofit lnSpcReduction="10000"/>
          </a:bodyPr>
          <a:lstStyle/>
          <a:p>
            <a:pPr marL="0" indent="0">
              <a:buNone/>
            </a:pPr>
            <a:r>
              <a:rPr lang="en-US" sz="2400" dirty="0">
                <a:latin typeface="Andale Mono" panose="020B0509000000000004" pitchFamily="49" charset="0"/>
              </a:rPr>
              <a:t>Mr. and Mrs. Dursley of number four, Privet Drive, were proud to say that they were perfectly normal, thank you very much. They were the last people you’d expect to be involved in anything strange or mysterious, because they just didn’t hold with such nonsense.</a:t>
            </a:r>
          </a:p>
          <a:p>
            <a:pPr marL="0" indent="0">
              <a:buNone/>
            </a:pPr>
            <a:r>
              <a:rPr lang="en-US" sz="2400" dirty="0">
                <a:latin typeface="Andale Mono" panose="020B0509000000000004" pitchFamily="49" charset="0"/>
              </a:rPr>
              <a:t>Mr. Dursley was the director of a firm called </a:t>
            </a:r>
            <a:r>
              <a:rPr lang="en-US" sz="2400" dirty="0" err="1">
                <a:latin typeface="Andale Mono" panose="020B0509000000000004" pitchFamily="49" charset="0"/>
              </a:rPr>
              <a:t>Grunnings</a:t>
            </a:r>
            <a:r>
              <a:rPr lang="en-US" sz="2400" dirty="0">
                <a:latin typeface="Andale Mono" panose="020B0509000000000004" pitchFamily="49" charset="0"/>
              </a:rPr>
              <a:t>, which made drills. He was a big, beefy man with hardly any neck, although he did have a very large mustache. Mrs. Dursley was thin and blonde and had nearly twice the usual amount of neck, which came in very useful as she spent so much of her time craning over garden fences, spying on the neighbors. The Dursleys had a small son called Dudley and in their opinion there was no finer boy anywhere.</a:t>
            </a:r>
          </a:p>
        </p:txBody>
      </p:sp>
      <p:sp>
        <p:nvSpPr>
          <p:cNvPr id="4" name="Slide Number Placeholder 3">
            <a:extLst>
              <a:ext uri="{FF2B5EF4-FFF2-40B4-BE49-F238E27FC236}">
                <a16:creationId xmlns:a16="http://schemas.microsoft.com/office/drawing/2014/main" id="{29500B91-841F-C346-922B-5AF9797AFDB0}"/>
              </a:ext>
            </a:extLst>
          </p:cNvPr>
          <p:cNvSpPr>
            <a:spLocks noGrp="1"/>
          </p:cNvSpPr>
          <p:nvPr>
            <p:ph type="sldNum" sz="quarter" idx="12"/>
          </p:nvPr>
        </p:nvSpPr>
        <p:spPr/>
        <p:txBody>
          <a:bodyPr/>
          <a:lstStyle/>
          <a:p>
            <a:fld id="{654E4DE7-2D08-6148-917C-4321D781EDEB}" type="slidenum">
              <a:rPr lang="en-US" smtClean="0"/>
              <a:t>76</a:t>
            </a:fld>
            <a:endParaRPr lang="en-US"/>
          </a:p>
        </p:txBody>
      </p:sp>
    </p:spTree>
    <p:extLst>
      <p:ext uri="{BB962C8B-B14F-4D97-AF65-F5344CB8AC3E}">
        <p14:creationId xmlns:p14="http://schemas.microsoft.com/office/powerpoint/2010/main" val="29797806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C9732-CA0D-654C-B561-FAD0EBFA5AA3}"/>
              </a:ext>
            </a:extLst>
          </p:cNvPr>
          <p:cNvSpPr>
            <a:spLocks noGrp="1"/>
          </p:cNvSpPr>
          <p:nvPr>
            <p:ph type="title"/>
          </p:nvPr>
        </p:nvSpPr>
        <p:spPr/>
        <p:txBody>
          <a:bodyPr/>
          <a:lstStyle/>
          <a:p>
            <a:r>
              <a:rPr lang="en-US" dirty="0"/>
              <a:t>Is this text machine-generated? </a:t>
            </a:r>
            <a:r>
              <a:rPr lang="en-US" dirty="0">
                <a:solidFill>
                  <a:schemeClr val="accent2"/>
                </a:solidFill>
              </a:rPr>
              <a:t>Yes and no.</a:t>
            </a:r>
          </a:p>
        </p:txBody>
      </p:sp>
      <p:sp>
        <p:nvSpPr>
          <p:cNvPr id="3" name="Content Placeholder 2">
            <a:extLst>
              <a:ext uri="{FF2B5EF4-FFF2-40B4-BE49-F238E27FC236}">
                <a16:creationId xmlns:a16="http://schemas.microsoft.com/office/drawing/2014/main" id="{8174255D-FFA7-6F40-A181-04DDCD438A52}"/>
              </a:ext>
            </a:extLst>
          </p:cNvPr>
          <p:cNvSpPr>
            <a:spLocks noGrp="1"/>
          </p:cNvSpPr>
          <p:nvPr>
            <p:ph idx="1"/>
          </p:nvPr>
        </p:nvSpPr>
        <p:spPr>
          <a:xfrm>
            <a:off x="838200" y="1825625"/>
            <a:ext cx="10515600" cy="4346575"/>
          </a:xfrm>
        </p:spPr>
        <p:txBody>
          <a:bodyPr>
            <a:normAutofit lnSpcReduction="10000"/>
          </a:bodyPr>
          <a:lstStyle/>
          <a:p>
            <a:pPr marL="0" indent="0">
              <a:buNone/>
            </a:pPr>
            <a:r>
              <a:rPr lang="en-US" sz="2400" u="sng" dirty="0">
                <a:latin typeface="Andale Mono" panose="020B0509000000000004" pitchFamily="49" charset="0"/>
              </a:rPr>
              <a:t>Mr. and Mrs. Dursley of number four, Privet Drive, were proud to say that they were perfectly normal, thank you very much.</a:t>
            </a:r>
            <a:r>
              <a:rPr lang="en-US" sz="2400" dirty="0">
                <a:latin typeface="Andale Mono" panose="020B0509000000000004" pitchFamily="49" charset="0"/>
              </a:rPr>
              <a:t> They were the last people you’d expect to be involved in anything strange or mysterious, because they just didn’t hold with such nonsense.</a:t>
            </a:r>
          </a:p>
          <a:p>
            <a:pPr marL="0" indent="0">
              <a:buNone/>
            </a:pPr>
            <a:r>
              <a:rPr lang="en-US" sz="2400" dirty="0">
                <a:latin typeface="Andale Mono" panose="020B0509000000000004" pitchFamily="49" charset="0"/>
              </a:rPr>
              <a:t>Mr. Dursley was the director of a firm called </a:t>
            </a:r>
            <a:r>
              <a:rPr lang="en-US" sz="2400" dirty="0" err="1">
                <a:latin typeface="Andale Mono" panose="020B0509000000000004" pitchFamily="49" charset="0"/>
              </a:rPr>
              <a:t>Grunnings</a:t>
            </a:r>
            <a:r>
              <a:rPr lang="en-US" sz="2400" dirty="0">
                <a:latin typeface="Andale Mono" panose="020B0509000000000004" pitchFamily="49" charset="0"/>
              </a:rPr>
              <a:t>, which made drills. He was a big, beefy man with hardly any neck, although he did have a very large mustache. Mrs. Dursley was thin and blonde and had nearly twice the usual amount of neck, which came in very useful as she spent so much of her time craning over garden fences, spying on the neighbors. The Dursleys had a small son called Dudley and in their opinion there was no finer boy anywhere.</a:t>
            </a:r>
          </a:p>
        </p:txBody>
      </p:sp>
      <p:sp>
        <p:nvSpPr>
          <p:cNvPr id="4" name="Slide Number Placeholder 3">
            <a:extLst>
              <a:ext uri="{FF2B5EF4-FFF2-40B4-BE49-F238E27FC236}">
                <a16:creationId xmlns:a16="http://schemas.microsoft.com/office/drawing/2014/main" id="{29500B91-841F-C346-922B-5AF9797AFDB0}"/>
              </a:ext>
            </a:extLst>
          </p:cNvPr>
          <p:cNvSpPr>
            <a:spLocks noGrp="1"/>
          </p:cNvSpPr>
          <p:nvPr>
            <p:ph type="sldNum" sz="quarter" idx="12"/>
          </p:nvPr>
        </p:nvSpPr>
        <p:spPr/>
        <p:txBody>
          <a:bodyPr/>
          <a:lstStyle/>
          <a:p>
            <a:fld id="{654E4DE7-2D08-6148-917C-4321D781EDEB}" type="slidenum">
              <a:rPr lang="en-US" smtClean="0"/>
              <a:t>77</a:t>
            </a:fld>
            <a:endParaRPr lang="en-US"/>
          </a:p>
        </p:txBody>
      </p:sp>
    </p:spTree>
    <p:extLst>
      <p:ext uri="{BB962C8B-B14F-4D97-AF65-F5344CB8AC3E}">
        <p14:creationId xmlns:p14="http://schemas.microsoft.com/office/powerpoint/2010/main" val="19250089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20951C0-72B9-584C-B420-DE711FCB23EA}"/>
              </a:ext>
            </a:extLst>
          </p:cNvPr>
          <p:cNvSpPr>
            <a:spLocks noGrp="1"/>
          </p:cNvSpPr>
          <p:nvPr>
            <p:ph type="sldNum" sz="quarter" idx="12"/>
          </p:nvPr>
        </p:nvSpPr>
        <p:spPr/>
        <p:txBody>
          <a:bodyPr/>
          <a:lstStyle/>
          <a:p>
            <a:fld id="{654E4DE7-2D08-6148-917C-4321D781EDEB}" type="slidenum">
              <a:rPr lang="en-US" smtClean="0"/>
              <a:t>78</a:t>
            </a:fld>
            <a:endParaRPr lang="en-US"/>
          </a:p>
        </p:txBody>
      </p:sp>
      <p:sp>
        <p:nvSpPr>
          <p:cNvPr id="6" name="Title 1">
            <a:extLst>
              <a:ext uri="{FF2B5EF4-FFF2-40B4-BE49-F238E27FC236}">
                <a16:creationId xmlns:a16="http://schemas.microsoft.com/office/drawing/2014/main" id="{39BEEC30-2D53-244E-9183-A5D4EB26085C}"/>
              </a:ext>
            </a:extLst>
          </p:cNvPr>
          <p:cNvSpPr>
            <a:spLocks noGrp="1"/>
          </p:cNvSpPr>
          <p:nvPr>
            <p:ph type="title"/>
          </p:nvPr>
        </p:nvSpPr>
        <p:spPr>
          <a:xfrm>
            <a:off x="831850" y="1343025"/>
            <a:ext cx="10798176" cy="4057649"/>
          </a:xfrm>
        </p:spPr>
        <p:txBody>
          <a:bodyPr>
            <a:normAutofit fontScale="90000"/>
          </a:bodyPr>
          <a:lstStyle/>
          <a:p>
            <a:r>
              <a:rPr lang="en-US" b="0" dirty="0">
                <a:solidFill>
                  <a:srgbClr val="24859D"/>
                </a:solidFill>
              </a:rPr>
              <a:t>Enabling Applications in Creative Writing</a:t>
            </a:r>
            <a:br>
              <a:rPr lang="en-US" dirty="0">
                <a:solidFill>
                  <a:srgbClr val="24859D"/>
                </a:solidFill>
              </a:rPr>
            </a:br>
            <a:r>
              <a:rPr lang="en-US" b="0" dirty="0">
                <a:solidFill>
                  <a:srgbClr val="24859D"/>
                </a:solidFill>
                <a:cs typeface="Calibri" panose="020F0502020204030204" pitchFamily="34" charset="0"/>
              </a:rPr>
              <a:t>Detecting Machine-Generated Text</a:t>
            </a:r>
            <a:br>
              <a:rPr lang="en-US" b="0" dirty="0">
                <a:cs typeface="Calibri" panose="020F0502020204030204" pitchFamily="34" charset="0"/>
              </a:rPr>
            </a:br>
            <a:r>
              <a:rPr lang="en-US" dirty="0">
                <a:latin typeface="+mn-lt"/>
                <a:cs typeface="Calibri" panose="020F0502020204030204" pitchFamily="34" charset="0"/>
              </a:rPr>
              <a:t>Measuring and Mitigating Memorization</a:t>
            </a:r>
            <a:br>
              <a:rPr lang="en-US" b="0" dirty="0">
                <a:solidFill>
                  <a:schemeClr val="accent3">
                    <a:lumMod val="75000"/>
                  </a:schemeClr>
                </a:solidFill>
              </a:rPr>
            </a:br>
            <a:r>
              <a:rPr lang="en-US" b="0" dirty="0">
                <a:solidFill>
                  <a:schemeClr val="accent3">
                    <a:lumMod val="75000"/>
                  </a:schemeClr>
                </a:solidFill>
              </a:rPr>
              <a:t>Thesis Takeaways</a:t>
            </a:r>
          </a:p>
        </p:txBody>
      </p:sp>
    </p:spTree>
    <p:extLst>
      <p:ext uri="{BB962C8B-B14F-4D97-AF65-F5344CB8AC3E}">
        <p14:creationId xmlns:p14="http://schemas.microsoft.com/office/powerpoint/2010/main" val="5037888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496E0-5083-124F-AF37-5A28ED57AF9C}"/>
              </a:ext>
            </a:extLst>
          </p:cNvPr>
          <p:cNvSpPr>
            <a:spLocks noGrp="1"/>
          </p:cNvSpPr>
          <p:nvPr>
            <p:ph type="title"/>
          </p:nvPr>
        </p:nvSpPr>
        <p:spPr/>
        <p:txBody>
          <a:bodyPr/>
          <a:lstStyle/>
          <a:p>
            <a:r>
              <a:rPr lang="en-US" dirty="0"/>
              <a:t>When is memorization good vs. problematic?</a:t>
            </a:r>
          </a:p>
        </p:txBody>
      </p:sp>
      <p:sp>
        <p:nvSpPr>
          <p:cNvPr id="3" name="Content Placeholder 2">
            <a:extLst>
              <a:ext uri="{FF2B5EF4-FFF2-40B4-BE49-F238E27FC236}">
                <a16:creationId xmlns:a16="http://schemas.microsoft.com/office/drawing/2014/main" id="{17234AAD-E2CE-A245-8C3A-BEC7D5C57294}"/>
              </a:ext>
            </a:extLst>
          </p:cNvPr>
          <p:cNvSpPr>
            <a:spLocks noGrp="1"/>
          </p:cNvSpPr>
          <p:nvPr>
            <p:ph idx="1"/>
          </p:nvPr>
        </p:nvSpPr>
        <p:spPr>
          <a:xfrm>
            <a:off x="838200" y="2021568"/>
            <a:ext cx="10515600" cy="4351338"/>
          </a:xfrm>
        </p:spPr>
        <p:txBody>
          <a:bodyPr>
            <a:normAutofit lnSpcReduction="10000"/>
          </a:bodyPr>
          <a:lstStyle/>
          <a:p>
            <a:pPr marL="519113" indent="-511175">
              <a:buNone/>
            </a:pPr>
            <a:r>
              <a:rPr lang="en-US" dirty="0"/>
              <a:t>✅  Outputting the home address of Joe Biden.</a:t>
            </a:r>
          </a:p>
          <a:p>
            <a:pPr marL="519113" indent="-511175">
              <a:buNone/>
            </a:pPr>
            <a:r>
              <a:rPr lang="en-US" dirty="0"/>
              <a:t>❌  Outputting the home address of Joe Smith.</a:t>
            </a:r>
          </a:p>
          <a:p>
            <a:pPr marL="519113" indent="-511175">
              <a:buNone/>
            </a:pPr>
            <a:r>
              <a:rPr lang="en-US" dirty="0"/>
              <a:t>✅  Correctly answering a question about the names of Harry Potter’s aunt and uncle.</a:t>
            </a:r>
          </a:p>
          <a:p>
            <a:pPr marL="519113" indent="-511175">
              <a:buNone/>
            </a:pPr>
            <a:r>
              <a:rPr lang="en-US" dirty="0"/>
              <a:t>❌  Exactly generating the first chapter of Harry Potter.</a:t>
            </a:r>
          </a:p>
          <a:p>
            <a:pPr marL="519113" indent="-511175">
              <a:buNone/>
            </a:pPr>
            <a:r>
              <a:rPr lang="en-US" dirty="0"/>
              <a:t>✅  Exactly reproducing a well-known quote.</a:t>
            </a:r>
          </a:p>
          <a:p>
            <a:pPr marL="519113" indent="-511175">
              <a:buNone/>
            </a:pPr>
            <a:r>
              <a:rPr lang="en-US" dirty="0"/>
              <a:t>❌  Exactly reproducing a user’s restaurant review.</a:t>
            </a:r>
          </a:p>
          <a:p>
            <a:pPr marL="519113" indent="-511175">
              <a:buNone/>
            </a:pPr>
            <a:r>
              <a:rPr lang="en-US" dirty="0"/>
              <a:t>✅  Providing accurate information on real businesses.</a:t>
            </a:r>
          </a:p>
          <a:p>
            <a:pPr marL="519113" indent="-511175">
              <a:buNone/>
            </a:pPr>
            <a:r>
              <a:rPr lang="en-US" dirty="0"/>
              <a:t>❌  Generating advertisements for real businesses.</a:t>
            </a:r>
          </a:p>
        </p:txBody>
      </p:sp>
      <p:sp>
        <p:nvSpPr>
          <p:cNvPr id="4" name="Slide Number Placeholder 3">
            <a:extLst>
              <a:ext uri="{FF2B5EF4-FFF2-40B4-BE49-F238E27FC236}">
                <a16:creationId xmlns:a16="http://schemas.microsoft.com/office/drawing/2014/main" id="{0AC9E952-77D1-804A-BD86-17CC77A2BD6B}"/>
              </a:ext>
            </a:extLst>
          </p:cNvPr>
          <p:cNvSpPr>
            <a:spLocks noGrp="1"/>
          </p:cNvSpPr>
          <p:nvPr>
            <p:ph type="sldNum" sz="quarter" idx="12"/>
          </p:nvPr>
        </p:nvSpPr>
        <p:spPr/>
        <p:txBody>
          <a:bodyPr/>
          <a:lstStyle/>
          <a:p>
            <a:fld id="{654E4DE7-2D08-6148-917C-4321D781EDEB}" type="slidenum">
              <a:rPr lang="en-US" smtClean="0"/>
              <a:t>79</a:t>
            </a:fld>
            <a:endParaRPr lang="en-US"/>
          </a:p>
        </p:txBody>
      </p:sp>
    </p:spTree>
    <p:extLst>
      <p:ext uri="{BB962C8B-B14F-4D97-AF65-F5344CB8AC3E}">
        <p14:creationId xmlns:p14="http://schemas.microsoft.com/office/powerpoint/2010/main" val="2734577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2F5762C-0190-1D43-A040-435D47E02769}"/>
              </a:ext>
            </a:extLst>
          </p:cNvPr>
          <p:cNvSpPr>
            <a:spLocks noGrp="1"/>
          </p:cNvSpPr>
          <p:nvPr>
            <p:ph type="sldNum" sz="quarter" idx="12"/>
          </p:nvPr>
        </p:nvSpPr>
        <p:spPr/>
        <p:txBody>
          <a:bodyPr/>
          <a:lstStyle/>
          <a:p>
            <a:fld id="{654E4DE7-2D08-6148-917C-4321D781EDEB}" type="slidenum">
              <a:rPr lang="en-US" smtClean="0"/>
              <a:t>8</a:t>
            </a:fld>
            <a:endParaRPr lang="en-US"/>
          </a:p>
        </p:txBody>
      </p:sp>
      <p:sp>
        <p:nvSpPr>
          <p:cNvPr id="18" name="Title 4">
            <a:extLst>
              <a:ext uri="{FF2B5EF4-FFF2-40B4-BE49-F238E27FC236}">
                <a16:creationId xmlns:a16="http://schemas.microsoft.com/office/drawing/2014/main" id="{74750154-6A88-2449-93D5-D2CA40DB4AC6}"/>
              </a:ext>
            </a:extLst>
          </p:cNvPr>
          <p:cNvSpPr>
            <a:spLocks noGrp="1"/>
          </p:cNvSpPr>
          <p:nvPr>
            <p:ph type="title"/>
          </p:nvPr>
        </p:nvSpPr>
        <p:spPr>
          <a:xfrm>
            <a:off x="838200" y="152183"/>
            <a:ext cx="10515600" cy="1325563"/>
          </a:xfrm>
        </p:spPr>
        <p:txBody>
          <a:bodyPr>
            <a:normAutofit/>
          </a:bodyPr>
          <a:lstStyle/>
          <a:p>
            <a:r>
              <a:rPr lang="en-US" sz="3600" dirty="0"/>
              <a:t>Thesis: Understanding the Limitations of Using </a:t>
            </a:r>
            <a:r>
              <a:rPr lang="en-US" sz="3600" b="1" dirty="0">
                <a:highlight>
                  <a:srgbClr val="FFFF00"/>
                </a:highlight>
              </a:rPr>
              <a:t>Large Language Models</a:t>
            </a:r>
            <a:r>
              <a:rPr lang="en-US" sz="3600" b="1" dirty="0"/>
              <a:t> </a:t>
            </a:r>
            <a:r>
              <a:rPr lang="en-US" sz="3600" dirty="0"/>
              <a:t>for Text Generation</a:t>
            </a:r>
          </a:p>
        </p:txBody>
      </p:sp>
      <p:sp>
        <p:nvSpPr>
          <p:cNvPr id="19" name="Content Placeholder 5">
            <a:extLst>
              <a:ext uri="{FF2B5EF4-FFF2-40B4-BE49-F238E27FC236}">
                <a16:creationId xmlns:a16="http://schemas.microsoft.com/office/drawing/2014/main" id="{748C8354-A2DF-8148-85A2-D00907E2821E}"/>
              </a:ext>
            </a:extLst>
          </p:cNvPr>
          <p:cNvSpPr>
            <a:spLocks noGrp="1"/>
          </p:cNvSpPr>
          <p:nvPr>
            <p:ph idx="1"/>
          </p:nvPr>
        </p:nvSpPr>
        <p:spPr>
          <a:xfrm>
            <a:off x="838200" y="1825625"/>
            <a:ext cx="10515600" cy="4351338"/>
          </a:xfrm>
        </p:spPr>
        <p:txBody>
          <a:bodyPr>
            <a:normAutofit lnSpcReduction="10000"/>
          </a:bodyPr>
          <a:lstStyle/>
          <a:p>
            <a:pPr marL="0" indent="0">
              <a:lnSpc>
                <a:spcPct val="100000"/>
              </a:lnSpc>
              <a:buNone/>
            </a:pPr>
            <a:r>
              <a:rPr lang="en-US" dirty="0"/>
              <a:t>Modern language models are neural networks which have been “trained” on millions of examples of human writing.</a:t>
            </a:r>
          </a:p>
          <a:p>
            <a:pPr marL="0" indent="0">
              <a:lnSpc>
                <a:spcPct val="100000"/>
              </a:lnSpc>
              <a:buNone/>
            </a:pPr>
            <a:endParaRPr lang="en-US" sz="1400" dirty="0"/>
          </a:p>
          <a:p>
            <a:pPr marL="0" indent="0">
              <a:lnSpc>
                <a:spcPct val="100000"/>
              </a:lnSpc>
              <a:buNone/>
            </a:pPr>
            <a:r>
              <a:rPr lang="en-US" dirty="0"/>
              <a:t>This allows them to predict text sequences that sound human-like.</a:t>
            </a:r>
          </a:p>
          <a:p>
            <a:pPr marL="0" indent="0">
              <a:lnSpc>
                <a:spcPct val="100000"/>
              </a:lnSpc>
              <a:buNone/>
            </a:pPr>
            <a:endParaRPr lang="en-US" sz="1400" dirty="0"/>
          </a:p>
          <a:p>
            <a:pPr marL="0" indent="0">
              <a:lnSpc>
                <a:spcPct val="100000"/>
              </a:lnSpc>
              <a:buNone/>
            </a:pPr>
            <a:r>
              <a:rPr lang="en-US" dirty="0"/>
              <a:t>Neural networks contain “learned” parameters which get updated during training.</a:t>
            </a:r>
          </a:p>
          <a:p>
            <a:pPr marL="0" indent="0">
              <a:lnSpc>
                <a:spcPct val="100000"/>
              </a:lnSpc>
              <a:buNone/>
            </a:pPr>
            <a:endParaRPr lang="en-US" sz="1500" dirty="0"/>
          </a:p>
          <a:p>
            <a:pPr marL="0" indent="0">
              <a:lnSpc>
                <a:spcPct val="100000"/>
              </a:lnSpc>
              <a:buNone/>
            </a:pPr>
            <a:r>
              <a:rPr lang="en-US" dirty="0"/>
              <a:t>Models with more parameters are generally better than ones with fewer.</a:t>
            </a:r>
          </a:p>
        </p:txBody>
      </p:sp>
    </p:spTree>
    <p:extLst>
      <p:ext uri="{BB962C8B-B14F-4D97-AF65-F5344CB8AC3E}">
        <p14:creationId xmlns:p14="http://schemas.microsoft.com/office/powerpoint/2010/main" val="18089846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496E0-5083-124F-AF37-5A28ED57AF9C}"/>
              </a:ext>
            </a:extLst>
          </p:cNvPr>
          <p:cNvSpPr>
            <a:spLocks noGrp="1"/>
          </p:cNvSpPr>
          <p:nvPr>
            <p:ph type="title"/>
          </p:nvPr>
        </p:nvSpPr>
        <p:spPr>
          <a:xfrm>
            <a:off x="831850" y="1709738"/>
            <a:ext cx="10999366" cy="2852737"/>
          </a:xfrm>
        </p:spPr>
        <p:txBody>
          <a:bodyPr>
            <a:normAutofit fontScale="90000"/>
          </a:bodyPr>
          <a:lstStyle/>
          <a:p>
            <a:r>
              <a:rPr lang="en-US" dirty="0"/>
              <a:t>In my dissertation work, I consider </a:t>
            </a:r>
            <a:r>
              <a:rPr lang="en-US" i="1" dirty="0"/>
              <a:t>all</a:t>
            </a:r>
            <a:r>
              <a:rPr lang="en-US" dirty="0"/>
              <a:t> generations which copy verbatim from the training set to be problematic.</a:t>
            </a:r>
          </a:p>
        </p:txBody>
      </p:sp>
      <p:sp>
        <p:nvSpPr>
          <p:cNvPr id="3" name="Slide Number Placeholder 2">
            <a:extLst>
              <a:ext uri="{FF2B5EF4-FFF2-40B4-BE49-F238E27FC236}">
                <a16:creationId xmlns:a16="http://schemas.microsoft.com/office/drawing/2014/main" id="{AC420C3A-A229-6144-AAFF-135BCCDA7774}"/>
              </a:ext>
            </a:extLst>
          </p:cNvPr>
          <p:cNvSpPr>
            <a:spLocks noGrp="1"/>
          </p:cNvSpPr>
          <p:nvPr>
            <p:ph type="sldNum" sz="quarter" idx="12"/>
          </p:nvPr>
        </p:nvSpPr>
        <p:spPr/>
        <p:txBody>
          <a:bodyPr/>
          <a:lstStyle/>
          <a:p>
            <a:fld id="{654E4DE7-2D08-6148-917C-4321D781EDEB}" type="slidenum">
              <a:rPr lang="en-US" smtClean="0"/>
              <a:t>80</a:t>
            </a:fld>
            <a:endParaRPr lang="en-US"/>
          </a:p>
        </p:txBody>
      </p:sp>
    </p:spTree>
    <p:extLst>
      <p:ext uri="{BB962C8B-B14F-4D97-AF65-F5344CB8AC3E}">
        <p14:creationId xmlns:p14="http://schemas.microsoft.com/office/powerpoint/2010/main" val="25085827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309F0-8E44-0D4A-9891-86F0D513DBB9}"/>
              </a:ext>
            </a:extLst>
          </p:cNvPr>
          <p:cNvSpPr>
            <a:spLocks noGrp="1"/>
          </p:cNvSpPr>
          <p:nvPr>
            <p:ph type="title"/>
          </p:nvPr>
        </p:nvSpPr>
        <p:spPr/>
        <p:txBody>
          <a:bodyPr/>
          <a:lstStyle/>
          <a:p>
            <a:r>
              <a:rPr lang="en-US" dirty="0"/>
              <a:t>Definition of Memorization</a:t>
            </a:r>
          </a:p>
        </p:txBody>
      </p:sp>
      <p:sp>
        <p:nvSpPr>
          <p:cNvPr id="4" name="Slide Number Placeholder 3">
            <a:extLst>
              <a:ext uri="{FF2B5EF4-FFF2-40B4-BE49-F238E27FC236}">
                <a16:creationId xmlns:a16="http://schemas.microsoft.com/office/drawing/2014/main" id="{D971C7C1-83B8-524A-88E9-17D6124A4DF7}"/>
              </a:ext>
            </a:extLst>
          </p:cNvPr>
          <p:cNvSpPr>
            <a:spLocks noGrp="1"/>
          </p:cNvSpPr>
          <p:nvPr>
            <p:ph type="sldNum" sz="quarter" idx="12"/>
          </p:nvPr>
        </p:nvSpPr>
        <p:spPr/>
        <p:txBody>
          <a:bodyPr/>
          <a:lstStyle/>
          <a:p>
            <a:fld id="{654E4DE7-2D08-6148-917C-4321D781EDEB}" type="slidenum">
              <a:rPr lang="en-US" smtClean="0"/>
              <a:t>81</a:t>
            </a:fld>
            <a:endParaRPr lang="en-US"/>
          </a:p>
        </p:txBody>
      </p:sp>
      <p:sp>
        <p:nvSpPr>
          <p:cNvPr id="7" name="TextBox 6">
            <a:extLst>
              <a:ext uri="{FF2B5EF4-FFF2-40B4-BE49-F238E27FC236}">
                <a16:creationId xmlns:a16="http://schemas.microsoft.com/office/drawing/2014/main" id="{94E6774E-0435-6D4E-AB48-AD795CA90CA0}"/>
              </a:ext>
            </a:extLst>
          </p:cNvPr>
          <p:cNvSpPr txBox="1"/>
          <p:nvPr/>
        </p:nvSpPr>
        <p:spPr>
          <a:xfrm>
            <a:off x="133109" y="6262042"/>
            <a:ext cx="7101068" cy="461665"/>
          </a:xfrm>
          <a:prstGeom prst="rect">
            <a:avLst/>
          </a:prstGeom>
          <a:noFill/>
        </p:spPr>
        <p:txBody>
          <a:bodyPr wrap="square">
            <a:spAutoFit/>
          </a:bodyPr>
          <a:lstStyle/>
          <a:p>
            <a:pPr marL="11113">
              <a:buNone/>
            </a:pPr>
            <a:r>
              <a:rPr lang="en-US" sz="1200" dirty="0">
                <a:solidFill>
                  <a:schemeClr val="bg1">
                    <a:lumMod val="50000"/>
                  </a:schemeClr>
                </a:solidFill>
                <a:latin typeface="+mj-lt"/>
              </a:rPr>
              <a:t>Nicholas </a:t>
            </a:r>
            <a:r>
              <a:rPr lang="en-US" sz="1200" dirty="0" err="1">
                <a:solidFill>
                  <a:schemeClr val="bg1">
                    <a:lumMod val="50000"/>
                  </a:schemeClr>
                </a:solidFill>
                <a:latin typeface="+mj-lt"/>
              </a:rPr>
              <a:t>Carlini</a:t>
            </a:r>
            <a:r>
              <a:rPr lang="en-US" sz="1200" dirty="0">
                <a:solidFill>
                  <a:schemeClr val="bg1">
                    <a:lumMod val="50000"/>
                  </a:schemeClr>
                </a:solidFill>
                <a:latin typeface="+mj-lt"/>
              </a:rPr>
              <a:t>*, </a:t>
            </a:r>
            <a:r>
              <a:rPr lang="en-US" sz="1200" u="sng" dirty="0">
                <a:solidFill>
                  <a:schemeClr val="bg1">
                    <a:lumMod val="50000"/>
                  </a:schemeClr>
                </a:solidFill>
                <a:latin typeface="+mj-lt"/>
              </a:rPr>
              <a:t>Daphne Ippolito*,</a:t>
            </a:r>
            <a:r>
              <a:rPr lang="en-US" sz="1200" dirty="0">
                <a:solidFill>
                  <a:schemeClr val="bg1">
                    <a:lumMod val="50000"/>
                  </a:schemeClr>
                </a:solidFill>
                <a:latin typeface="+mj-lt"/>
              </a:rPr>
              <a:t> Matthew Jagielski*, Katherine Lee*, Florian </a:t>
            </a:r>
            <a:r>
              <a:rPr lang="en-US" sz="1200" dirty="0" err="1">
                <a:solidFill>
                  <a:schemeClr val="bg1">
                    <a:lumMod val="50000"/>
                  </a:schemeClr>
                </a:solidFill>
                <a:latin typeface="+mj-lt"/>
              </a:rPr>
              <a:t>Tramer</a:t>
            </a:r>
            <a:r>
              <a:rPr lang="en-US" sz="1200" dirty="0">
                <a:solidFill>
                  <a:schemeClr val="bg1">
                    <a:lumMod val="50000"/>
                  </a:schemeClr>
                </a:solidFill>
                <a:latin typeface="+mj-lt"/>
              </a:rPr>
              <a:t>*, </a:t>
            </a:r>
            <a:r>
              <a:rPr lang="en-US" sz="1200" dirty="0" err="1">
                <a:solidFill>
                  <a:schemeClr val="bg1">
                    <a:lumMod val="50000"/>
                  </a:schemeClr>
                </a:solidFill>
                <a:latin typeface="+mj-lt"/>
              </a:rPr>
              <a:t>Chiyuan</a:t>
            </a:r>
            <a:r>
              <a:rPr lang="en-US" sz="1200" dirty="0">
                <a:solidFill>
                  <a:schemeClr val="bg1">
                    <a:lumMod val="50000"/>
                  </a:schemeClr>
                </a:solidFill>
                <a:latin typeface="+mj-lt"/>
              </a:rPr>
              <a:t> Zhang*. "Quantifying Memorization Across Neural Language Models." In submission 2022.</a:t>
            </a:r>
          </a:p>
        </p:txBody>
      </p:sp>
      <p:pic>
        <p:nvPicPr>
          <p:cNvPr id="8" name="Content Placeholder 5">
            <a:extLst>
              <a:ext uri="{FF2B5EF4-FFF2-40B4-BE49-F238E27FC236}">
                <a16:creationId xmlns:a16="http://schemas.microsoft.com/office/drawing/2014/main" id="{7E82A8B4-F271-654D-A4D1-9E372895142F}"/>
              </a:ext>
            </a:extLst>
          </p:cNvPr>
          <p:cNvPicPr>
            <a:picLocks noGrp="1" noChangeAspect="1"/>
          </p:cNvPicPr>
          <p:nvPr>
            <p:ph idx="1"/>
          </p:nvPr>
        </p:nvPicPr>
        <p:blipFill>
          <a:blip r:embed="rId2"/>
          <a:stretch>
            <a:fillRect/>
          </a:stretch>
        </p:blipFill>
        <p:spPr>
          <a:xfrm>
            <a:off x="838200" y="2258197"/>
            <a:ext cx="10515600" cy="3486194"/>
          </a:xfrm>
        </p:spPr>
      </p:pic>
    </p:spTree>
    <p:extLst>
      <p:ext uri="{BB962C8B-B14F-4D97-AF65-F5344CB8AC3E}">
        <p14:creationId xmlns:p14="http://schemas.microsoft.com/office/powerpoint/2010/main" val="18108069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309F0-8E44-0D4A-9891-86F0D513DBB9}"/>
              </a:ext>
            </a:extLst>
          </p:cNvPr>
          <p:cNvSpPr>
            <a:spLocks noGrp="1"/>
          </p:cNvSpPr>
          <p:nvPr>
            <p:ph type="title"/>
          </p:nvPr>
        </p:nvSpPr>
        <p:spPr/>
        <p:txBody>
          <a:bodyPr/>
          <a:lstStyle/>
          <a:p>
            <a:r>
              <a:rPr lang="en-US" dirty="0"/>
              <a:t>Measuring Extractable Memorization</a:t>
            </a:r>
          </a:p>
        </p:txBody>
      </p:sp>
      <p:sp>
        <p:nvSpPr>
          <p:cNvPr id="4" name="Slide Number Placeholder 3">
            <a:extLst>
              <a:ext uri="{FF2B5EF4-FFF2-40B4-BE49-F238E27FC236}">
                <a16:creationId xmlns:a16="http://schemas.microsoft.com/office/drawing/2014/main" id="{D971C7C1-83B8-524A-88E9-17D6124A4DF7}"/>
              </a:ext>
            </a:extLst>
          </p:cNvPr>
          <p:cNvSpPr>
            <a:spLocks noGrp="1"/>
          </p:cNvSpPr>
          <p:nvPr>
            <p:ph type="sldNum" sz="quarter" idx="12"/>
          </p:nvPr>
        </p:nvSpPr>
        <p:spPr/>
        <p:txBody>
          <a:bodyPr/>
          <a:lstStyle/>
          <a:p>
            <a:fld id="{654E4DE7-2D08-6148-917C-4321D781EDEB}" type="slidenum">
              <a:rPr lang="en-US" smtClean="0"/>
              <a:t>82</a:t>
            </a:fld>
            <a:endParaRPr lang="en-US"/>
          </a:p>
        </p:txBody>
      </p:sp>
      <p:sp>
        <p:nvSpPr>
          <p:cNvPr id="7" name="TextBox 6">
            <a:extLst>
              <a:ext uri="{FF2B5EF4-FFF2-40B4-BE49-F238E27FC236}">
                <a16:creationId xmlns:a16="http://schemas.microsoft.com/office/drawing/2014/main" id="{94E6774E-0435-6D4E-AB48-AD795CA90CA0}"/>
              </a:ext>
            </a:extLst>
          </p:cNvPr>
          <p:cNvSpPr txBox="1"/>
          <p:nvPr/>
        </p:nvSpPr>
        <p:spPr>
          <a:xfrm>
            <a:off x="133109" y="6262042"/>
            <a:ext cx="7101068" cy="461665"/>
          </a:xfrm>
          <a:prstGeom prst="rect">
            <a:avLst/>
          </a:prstGeom>
          <a:noFill/>
        </p:spPr>
        <p:txBody>
          <a:bodyPr wrap="square">
            <a:spAutoFit/>
          </a:bodyPr>
          <a:lstStyle/>
          <a:p>
            <a:pPr marL="11113">
              <a:buNone/>
            </a:pPr>
            <a:r>
              <a:rPr lang="en-US" sz="1200" dirty="0">
                <a:solidFill>
                  <a:schemeClr val="bg1">
                    <a:lumMod val="50000"/>
                  </a:schemeClr>
                </a:solidFill>
                <a:latin typeface="+mj-lt"/>
              </a:rPr>
              <a:t>Nicholas </a:t>
            </a:r>
            <a:r>
              <a:rPr lang="en-US" sz="1200" dirty="0" err="1">
                <a:solidFill>
                  <a:schemeClr val="bg1">
                    <a:lumMod val="50000"/>
                  </a:schemeClr>
                </a:solidFill>
                <a:latin typeface="+mj-lt"/>
              </a:rPr>
              <a:t>Carlini</a:t>
            </a:r>
            <a:r>
              <a:rPr lang="en-US" sz="1200" dirty="0">
                <a:solidFill>
                  <a:schemeClr val="bg1">
                    <a:lumMod val="50000"/>
                  </a:schemeClr>
                </a:solidFill>
                <a:latin typeface="+mj-lt"/>
              </a:rPr>
              <a:t>*, </a:t>
            </a:r>
            <a:r>
              <a:rPr lang="en-US" sz="1200" u="sng" dirty="0">
                <a:solidFill>
                  <a:schemeClr val="bg1">
                    <a:lumMod val="50000"/>
                  </a:schemeClr>
                </a:solidFill>
                <a:latin typeface="+mj-lt"/>
              </a:rPr>
              <a:t>Daphne Ippolito*,</a:t>
            </a:r>
            <a:r>
              <a:rPr lang="en-US" sz="1200" dirty="0">
                <a:solidFill>
                  <a:schemeClr val="bg1">
                    <a:lumMod val="50000"/>
                  </a:schemeClr>
                </a:solidFill>
                <a:latin typeface="+mj-lt"/>
              </a:rPr>
              <a:t> Matthew Jagielski*, Katherine Lee*, Florian </a:t>
            </a:r>
            <a:r>
              <a:rPr lang="en-US" sz="1200" dirty="0" err="1">
                <a:solidFill>
                  <a:schemeClr val="bg1">
                    <a:lumMod val="50000"/>
                  </a:schemeClr>
                </a:solidFill>
                <a:latin typeface="+mj-lt"/>
              </a:rPr>
              <a:t>Tramer</a:t>
            </a:r>
            <a:r>
              <a:rPr lang="en-US" sz="1200" dirty="0">
                <a:solidFill>
                  <a:schemeClr val="bg1">
                    <a:lumMod val="50000"/>
                  </a:schemeClr>
                </a:solidFill>
                <a:latin typeface="+mj-lt"/>
              </a:rPr>
              <a:t>*, </a:t>
            </a:r>
            <a:r>
              <a:rPr lang="en-US" sz="1200" dirty="0" err="1">
                <a:solidFill>
                  <a:schemeClr val="bg1">
                    <a:lumMod val="50000"/>
                  </a:schemeClr>
                </a:solidFill>
                <a:latin typeface="+mj-lt"/>
              </a:rPr>
              <a:t>Chiyuan</a:t>
            </a:r>
            <a:r>
              <a:rPr lang="en-US" sz="1200" dirty="0">
                <a:solidFill>
                  <a:schemeClr val="bg1">
                    <a:lumMod val="50000"/>
                  </a:schemeClr>
                </a:solidFill>
                <a:latin typeface="+mj-lt"/>
              </a:rPr>
              <a:t> Zhang*. "Quantifying Memorization Across Neural Language Models." In submission 2022.</a:t>
            </a:r>
          </a:p>
        </p:txBody>
      </p:sp>
      <p:pic>
        <p:nvPicPr>
          <p:cNvPr id="9" name="Content Placeholder 8">
            <a:extLst>
              <a:ext uri="{FF2B5EF4-FFF2-40B4-BE49-F238E27FC236}">
                <a16:creationId xmlns:a16="http://schemas.microsoft.com/office/drawing/2014/main" id="{8A0D02D7-5F1E-E943-ACD7-F2B6FE29E20B}"/>
              </a:ext>
            </a:extLst>
          </p:cNvPr>
          <p:cNvPicPr>
            <a:picLocks noGrp="1" noChangeAspect="1"/>
          </p:cNvPicPr>
          <p:nvPr>
            <p:ph idx="1"/>
          </p:nvPr>
        </p:nvPicPr>
        <p:blipFill rotWithShape="1">
          <a:blip r:embed="rId3"/>
          <a:srcRect r="4704" b="31078"/>
          <a:stretch/>
        </p:blipFill>
        <p:spPr>
          <a:xfrm>
            <a:off x="665206" y="1813594"/>
            <a:ext cx="10861588" cy="3456238"/>
          </a:xfrm>
        </p:spPr>
      </p:pic>
    </p:spTree>
    <p:extLst>
      <p:ext uri="{BB962C8B-B14F-4D97-AF65-F5344CB8AC3E}">
        <p14:creationId xmlns:p14="http://schemas.microsoft.com/office/powerpoint/2010/main" val="16950248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309F0-8E44-0D4A-9891-86F0D513DBB9}"/>
              </a:ext>
            </a:extLst>
          </p:cNvPr>
          <p:cNvSpPr>
            <a:spLocks noGrp="1"/>
          </p:cNvSpPr>
          <p:nvPr>
            <p:ph type="title"/>
          </p:nvPr>
        </p:nvSpPr>
        <p:spPr>
          <a:xfrm>
            <a:off x="838200" y="365125"/>
            <a:ext cx="10799618" cy="1325563"/>
          </a:xfrm>
        </p:spPr>
        <p:txBody>
          <a:bodyPr>
            <a:normAutofit/>
          </a:bodyPr>
          <a:lstStyle/>
          <a:p>
            <a:r>
              <a:rPr lang="en-US" sz="3600" dirty="0"/>
              <a:t>Findings: Factors that Increase Memorization Tendencies</a:t>
            </a:r>
          </a:p>
        </p:txBody>
      </p:sp>
      <p:sp>
        <p:nvSpPr>
          <p:cNvPr id="3" name="Content Placeholder 2">
            <a:extLst>
              <a:ext uri="{FF2B5EF4-FFF2-40B4-BE49-F238E27FC236}">
                <a16:creationId xmlns:a16="http://schemas.microsoft.com/office/drawing/2014/main" id="{11389799-82B3-5542-892E-0595BD210317}"/>
              </a:ext>
            </a:extLst>
          </p:cNvPr>
          <p:cNvSpPr>
            <a:spLocks noGrp="1"/>
          </p:cNvSpPr>
          <p:nvPr>
            <p:ph idx="1"/>
          </p:nvPr>
        </p:nvSpPr>
        <p:spPr/>
        <p:txBody>
          <a:bodyPr>
            <a:normAutofit/>
          </a:bodyPr>
          <a:lstStyle/>
          <a:p>
            <a:r>
              <a:rPr lang="en-US" dirty="0"/>
              <a:t>Frequency of the sequence in the training set</a:t>
            </a:r>
          </a:p>
          <a:p>
            <a:pPr lvl="1"/>
            <a:r>
              <a:rPr lang="en-US" dirty="0"/>
              <a:t>More frequent sequences are more likely to be memorized.</a:t>
            </a:r>
          </a:p>
          <a:p>
            <a:r>
              <a:rPr lang="en-US" dirty="0"/>
              <a:t>Size of the model</a:t>
            </a:r>
          </a:p>
          <a:p>
            <a:pPr lvl="1"/>
            <a:r>
              <a:rPr lang="en-US" dirty="0"/>
              <a:t>6B param model memorizes as much as 3x more than 125M param model.</a:t>
            </a:r>
          </a:p>
          <a:p>
            <a:r>
              <a:rPr lang="en-US" dirty="0"/>
              <a:t>Length of the prefix</a:t>
            </a:r>
          </a:p>
          <a:p>
            <a:pPr lvl="1"/>
            <a:r>
              <a:rPr lang="en-US" dirty="0"/>
              <a:t>Longer prefixes increase the ease of extracting the true continuation.</a:t>
            </a:r>
          </a:p>
          <a:p>
            <a:pPr lvl="1"/>
            <a:endParaRPr lang="en-US" dirty="0"/>
          </a:p>
        </p:txBody>
      </p:sp>
      <p:sp>
        <p:nvSpPr>
          <p:cNvPr id="4" name="Slide Number Placeholder 3">
            <a:extLst>
              <a:ext uri="{FF2B5EF4-FFF2-40B4-BE49-F238E27FC236}">
                <a16:creationId xmlns:a16="http://schemas.microsoft.com/office/drawing/2014/main" id="{D971C7C1-83B8-524A-88E9-17D6124A4DF7}"/>
              </a:ext>
            </a:extLst>
          </p:cNvPr>
          <p:cNvSpPr>
            <a:spLocks noGrp="1"/>
          </p:cNvSpPr>
          <p:nvPr>
            <p:ph type="sldNum" sz="quarter" idx="12"/>
          </p:nvPr>
        </p:nvSpPr>
        <p:spPr/>
        <p:txBody>
          <a:bodyPr/>
          <a:lstStyle/>
          <a:p>
            <a:fld id="{654E4DE7-2D08-6148-917C-4321D781EDEB}" type="slidenum">
              <a:rPr lang="en-US" smtClean="0"/>
              <a:t>83</a:t>
            </a:fld>
            <a:endParaRPr lang="en-US"/>
          </a:p>
        </p:txBody>
      </p:sp>
      <p:sp>
        <p:nvSpPr>
          <p:cNvPr id="7" name="TextBox 6">
            <a:extLst>
              <a:ext uri="{FF2B5EF4-FFF2-40B4-BE49-F238E27FC236}">
                <a16:creationId xmlns:a16="http://schemas.microsoft.com/office/drawing/2014/main" id="{94E6774E-0435-6D4E-AB48-AD795CA90CA0}"/>
              </a:ext>
            </a:extLst>
          </p:cNvPr>
          <p:cNvSpPr txBox="1"/>
          <p:nvPr/>
        </p:nvSpPr>
        <p:spPr>
          <a:xfrm>
            <a:off x="133109" y="6262042"/>
            <a:ext cx="7101068" cy="461665"/>
          </a:xfrm>
          <a:prstGeom prst="rect">
            <a:avLst/>
          </a:prstGeom>
          <a:noFill/>
        </p:spPr>
        <p:txBody>
          <a:bodyPr wrap="square">
            <a:spAutoFit/>
          </a:bodyPr>
          <a:lstStyle/>
          <a:p>
            <a:pPr marL="11113">
              <a:buNone/>
            </a:pPr>
            <a:r>
              <a:rPr lang="en-US" sz="1200" dirty="0">
                <a:solidFill>
                  <a:schemeClr val="bg1">
                    <a:lumMod val="50000"/>
                  </a:schemeClr>
                </a:solidFill>
                <a:latin typeface="+mj-lt"/>
              </a:rPr>
              <a:t>Nicholas </a:t>
            </a:r>
            <a:r>
              <a:rPr lang="en-US" sz="1200" dirty="0" err="1">
                <a:solidFill>
                  <a:schemeClr val="bg1">
                    <a:lumMod val="50000"/>
                  </a:schemeClr>
                </a:solidFill>
                <a:latin typeface="+mj-lt"/>
              </a:rPr>
              <a:t>Carlini</a:t>
            </a:r>
            <a:r>
              <a:rPr lang="en-US" sz="1200" dirty="0">
                <a:solidFill>
                  <a:schemeClr val="bg1">
                    <a:lumMod val="50000"/>
                  </a:schemeClr>
                </a:solidFill>
                <a:latin typeface="+mj-lt"/>
              </a:rPr>
              <a:t>*, </a:t>
            </a:r>
            <a:r>
              <a:rPr lang="en-US" sz="1200" u="sng" dirty="0">
                <a:solidFill>
                  <a:schemeClr val="bg1">
                    <a:lumMod val="50000"/>
                  </a:schemeClr>
                </a:solidFill>
                <a:latin typeface="+mj-lt"/>
              </a:rPr>
              <a:t>Daphne Ippolito*,</a:t>
            </a:r>
            <a:r>
              <a:rPr lang="en-US" sz="1200" dirty="0">
                <a:solidFill>
                  <a:schemeClr val="bg1">
                    <a:lumMod val="50000"/>
                  </a:schemeClr>
                </a:solidFill>
                <a:latin typeface="+mj-lt"/>
              </a:rPr>
              <a:t> Matthew Jagielski*, Katherine Lee*, Florian </a:t>
            </a:r>
            <a:r>
              <a:rPr lang="en-US" sz="1200" dirty="0" err="1">
                <a:solidFill>
                  <a:schemeClr val="bg1">
                    <a:lumMod val="50000"/>
                  </a:schemeClr>
                </a:solidFill>
                <a:latin typeface="+mj-lt"/>
              </a:rPr>
              <a:t>Tramer</a:t>
            </a:r>
            <a:r>
              <a:rPr lang="en-US" sz="1200" dirty="0">
                <a:solidFill>
                  <a:schemeClr val="bg1">
                    <a:lumMod val="50000"/>
                  </a:schemeClr>
                </a:solidFill>
                <a:latin typeface="+mj-lt"/>
              </a:rPr>
              <a:t>*, </a:t>
            </a:r>
            <a:r>
              <a:rPr lang="en-US" sz="1200" dirty="0" err="1">
                <a:solidFill>
                  <a:schemeClr val="bg1">
                    <a:lumMod val="50000"/>
                  </a:schemeClr>
                </a:solidFill>
                <a:latin typeface="+mj-lt"/>
              </a:rPr>
              <a:t>Chiyuan</a:t>
            </a:r>
            <a:r>
              <a:rPr lang="en-US" sz="1200" dirty="0">
                <a:solidFill>
                  <a:schemeClr val="bg1">
                    <a:lumMod val="50000"/>
                  </a:schemeClr>
                </a:solidFill>
                <a:latin typeface="+mj-lt"/>
              </a:rPr>
              <a:t> Zhang*. "Quantifying Memorization Across Neural Language Models." In submission 2022.</a:t>
            </a:r>
          </a:p>
        </p:txBody>
      </p:sp>
    </p:spTree>
    <p:extLst>
      <p:ext uri="{BB962C8B-B14F-4D97-AF65-F5344CB8AC3E}">
        <p14:creationId xmlns:p14="http://schemas.microsoft.com/office/powerpoint/2010/main" val="1088402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309F0-8E44-0D4A-9891-86F0D513DBB9}"/>
              </a:ext>
            </a:extLst>
          </p:cNvPr>
          <p:cNvSpPr>
            <a:spLocks noGrp="1"/>
          </p:cNvSpPr>
          <p:nvPr>
            <p:ph type="title"/>
          </p:nvPr>
        </p:nvSpPr>
        <p:spPr/>
        <p:txBody>
          <a:bodyPr/>
          <a:lstStyle/>
          <a:p>
            <a:r>
              <a:rPr lang="en-US" dirty="0"/>
              <a:t>Definition of Memorization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1389799-82B3-5542-892E-0595BD210317}"/>
                  </a:ext>
                </a:extLst>
              </p:cNvPr>
              <p:cNvSpPr>
                <a:spLocks noGrp="1"/>
              </p:cNvSpPr>
              <p:nvPr>
                <p:ph idx="1"/>
              </p:nvPr>
            </p:nvSpPr>
            <p:spPr/>
            <p:txBody>
              <a:bodyPr>
                <a:normAutofit/>
              </a:bodyPr>
              <a:lstStyle/>
              <a:p>
                <a:pPr marL="0" indent="0">
                  <a:buNone/>
                </a:pPr>
                <a:r>
                  <a:rPr lang="en-US" dirty="0"/>
                  <a:t>Consider a string </a:t>
                </a:r>
                <a14:m>
                  <m:oMath xmlns:m="http://schemas.openxmlformats.org/officeDocument/2006/math">
                    <m:r>
                      <a:rPr lang="en-US" b="0" i="1" smtClean="0">
                        <a:latin typeface="Cambria Math" panose="02040503050406030204" pitchFamily="18" charset="0"/>
                      </a:rPr>
                      <m:t>𝑥</m:t>
                    </m:r>
                  </m:oMath>
                </a14:m>
                <a:r>
                  <a:rPr lang="en-US" dirty="0"/>
                  <a:t> from the training set.</a:t>
                </a:r>
              </a:p>
              <a:p>
                <a:pPr marL="0" indent="0">
                  <a:buNone/>
                </a:pPr>
                <a:endParaRPr lang="en-US" dirty="0"/>
              </a:p>
              <a:p>
                <a:pPr marL="0" indent="0">
                  <a:buNone/>
                </a:pPr>
                <a:r>
                  <a:rPr lang="en-US" dirty="0"/>
                  <a:t>Suppose we partition </a:t>
                </a:r>
                <a14:m>
                  <m:oMath xmlns:m="http://schemas.openxmlformats.org/officeDocument/2006/math">
                    <m:r>
                      <a:rPr lang="en-US" b="0" i="1" smtClean="0">
                        <a:latin typeface="Cambria Math" panose="02040503050406030204" pitchFamily="18" charset="0"/>
                      </a:rPr>
                      <m:t>𝑥</m:t>
                    </m:r>
                  </m:oMath>
                </a14:m>
                <a:r>
                  <a:rPr lang="en-US" dirty="0"/>
                  <a:t> into a prefix </a:t>
                </a:r>
                <a14:m>
                  <m:oMath xmlns:m="http://schemas.openxmlformats.org/officeDocument/2006/math">
                    <m:r>
                      <a:rPr lang="en-US" b="0" i="1" smtClean="0">
                        <a:latin typeface="Cambria Math" panose="02040503050406030204" pitchFamily="18" charset="0"/>
                      </a:rPr>
                      <m:t>𝑝</m:t>
                    </m:r>
                  </m:oMath>
                </a14:m>
                <a:r>
                  <a:rPr lang="en-US" dirty="0"/>
                  <a:t> and suffix </a:t>
                </a:r>
                <a14:m>
                  <m:oMath xmlns:m="http://schemas.openxmlformats.org/officeDocument/2006/math">
                    <m:r>
                      <a:rPr lang="en-US" i="1">
                        <a:latin typeface="Cambria Math" panose="02040503050406030204" pitchFamily="18" charset="0"/>
                      </a:rPr>
                      <m:t>𝑠</m:t>
                    </m:r>
                  </m:oMath>
                </a14:m>
                <a:r>
                  <a:rPr lang="en-US" dirty="0"/>
                  <a:t>.</a:t>
                </a:r>
              </a:p>
              <a:p>
                <a:pPr marL="0" indent="0">
                  <a:buNone/>
                </a:pPr>
                <a:endParaRPr lang="en-US" dirty="0"/>
              </a:p>
              <a:p>
                <a:pPr marL="0" indent="0">
                  <a:buNone/>
                </a:pPr>
                <a:r>
                  <a:rPr lang="en-US" dirty="0"/>
                  <a:t>We say that </a:t>
                </a:r>
                <a14:m>
                  <m:oMath xmlns:m="http://schemas.openxmlformats.org/officeDocument/2006/math">
                    <m:r>
                      <a:rPr lang="en-US" i="1">
                        <a:latin typeface="Cambria Math" panose="02040503050406030204" pitchFamily="18" charset="0"/>
                      </a:rPr>
                      <m:t>𝑠</m:t>
                    </m:r>
                  </m:oMath>
                </a14:m>
                <a:r>
                  <a:rPr lang="en-US" dirty="0"/>
                  <a:t> can be extracted from a language model </a:t>
                </a:r>
                <a14:m>
                  <m:oMath xmlns:m="http://schemas.openxmlformats.org/officeDocument/2006/math">
                    <m:r>
                      <a:rPr lang="en-US" b="0" i="1" smtClean="0">
                        <a:latin typeface="Cambria Math" panose="02040503050406030204" pitchFamily="18" charset="0"/>
                      </a:rPr>
                      <m:t>𝑓</m:t>
                    </m:r>
                  </m:oMath>
                </a14:m>
                <a:r>
                  <a:rPr lang="en-US" dirty="0"/>
                  <a:t>, if when </a:t>
                </a:r>
                <a14:m>
                  <m:oMath xmlns:m="http://schemas.openxmlformats.org/officeDocument/2006/math">
                    <m:r>
                      <a:rPr lang="en-US" i="1">
                        <a:latin typeface="Cambria Math" panose="02040503050406030204" pitchFamily="18" charset="0"/>
                      </a:rPr>
                      <m:t>𝑓</m:t>
                    </m:r>
                  </m:oMath>
                </a14:m>
                <a:r>
                  <a:rPr lang="en-US" dirty="0"/>
                  <a:t> is prompted with </a:t>
                </a:r>
                <a14:m>
                  <m:oMath xmlns:m="http://schemas.openxmlformats.org/officeDocument/2006/math">
                    <m:r>
                      <a:rPr lang="en-US" i="1">
                        <a:latin typeface="Cambria Math" panose="02040503050406030204" pitchFamily="18" charset="0"/>
                      </a:rPr>
                      <m:t>𝑝</m:t>
                    </m:r>
                  </m:oMath>
                </a14:m>
                <a:r>
                  <a:rPr lang="en-US" dirty="0"/>
                  <a:t>, it exactly produces </a:t>
                </a:r>
                <a14:m>
                  <m:oMath xmlns:m="http://schemas.openxmlformats.org/officeDocument/2006/math">
                    <m:r>
                      <a:rPr lang="en-US" i="1">
                        <a:latin typeface="Cambria Math" panose="02040503050406030204" pitchFamily="18" charset="0"/>
                      </a:rPr>
                      <m:t>𝑠</m:t>
                    </m:r>
                  </m:oMath>
                </a14:m>
                <a:r>
                  <a:rPr lang="en-US" dirty="0"/>
                  <a:t> using greedy decoding.</a:t>
                </a:r>
              </a:p>
            </p:txBody>
          </p:sp>
        </mc:Choice>
        <mc:Fallback xmlns="">
          <p:sp>
            <p:nvSpPr>
              <p:cNvPr id="3" name="Content Placeholder 2">
                <a:extLst>
                  <a:ext uri="{FF2B5EF4-FFF2-40B4-BE49-F238E27FC236}">
                    <a16:creationId xmlns:a16="http://schemas.microsoft.com/office/drawing/2014/main" id="{11389799-82B3-5542-892E-0595BD210317}"/>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971C7C1-83B8-524A-88E9-17D6124A4DF7}"/>
              </a:ext>
            </a:extLst>
          </p:cNvPr>
          <p:cNvSpPr>
            <a:spLocks noGrp="1"/>
          </p:cNvSpPr>
          <p:nvPr>
            <p:ph type="sldNum" sz="quarter" idx="12"/>
          </p:nvPr>
        </p:nvSpPr>
        <p:spPr/>
        <p:txBody>
          <a:bodyPr/>
          <a:lstStyle/>
          <a:p>
            <a:fld id="{654E4DE7-2D08-6148-917C-4321D781EDEB}" type="slidenum">
              <a:rPr lang="en-US" smtClean="0"/>
              <a:t>84</a:t>
            </a:fld>
            <a:endParaRPr lang="en-US"/>
          </a:p>
        </p:txBody>
      </p:sp>
      <p:sp>
        <p:nvSpPr>
          <p:cNvPr id="7" name="TextBox 6">
            <a:extLst>
              <a:ext uri="{FF2B5EF4-FFF2-40B4-BE49-F238E27FC236}">
                <a16:creationId xmlns:a16="http://schemas.microsoft.com/office/drawing/2014/main" id="{94E6774E-0435-6D4E-AB48-AD795CA90CA0}"/>
              </a:ext>
            </a:extLst>
          </p:cNvPr>
          <p:cNvSpPr txBox="1"/>
          <p:nvPr/>
        </p:nvSpPr>
        <p:spPr>
          <a:xfrm>
            <a:off x="133109" y="6262042"/>
            <a:ext cx="7101068" cy="461665"/>
          </a:xfrm>
          <a:prstGeom prst="rect">
            <a:avLst/>
          </a:prstGeom>
          <a:noFill/>
        </p:spPr>
        <p:txBody>
          <a:bodyPr wrap="square">
            <a:spAutoFit/>
          </a:bodyPr>
          <a:lstStyle/>
          <a:p>
            <a:pPr marL="11113">
              <a:buNone/>
            </a:pPr>
            <a:r>
              <a:rPr lang="en-US" sz="1200" dirty="0">
                <a:solidFill>
                  <a:schemeClr val="bg1">
                    <a:lumMod val="50000"/>
                  </a:schemeClr>
                </a:solidFill>
                <a:latin typeface="+mj-lt"/>
              </a:rPr>
              <a:t>Nicholas </a:t>
            </a:r>
            <a:r>
              <a:rPr lang="en-US" sz="1200" dirty="0" err="1">
                <a:solidFill>
                  <a:schemeClr val="bg1">
                    <a:lumMod val="50000"/>
                  </a:schemeClr>
                </a:solidFill>
                <a:latin typeface="+mj-lt"/>
              </a:rPr>
              <a:t>Carlini</a:t>
            </a:r>
            <a:r>
              <a:rPr lang="en-US" sz="1200" dirty="0">
                <a:solidFill>
                  <a:schemeClr val="bg1">
                    <a:lumMod val="50000"/>
                  </a:schemeClr>
                </a:solidFill>
                <a:latin typeface="+mj-lt"/>
              </a:rPr>
              <a:t>*, </a:t>
            </a:r>
            <a:r>
              <a:rPr lang="en-US" sz="1200" u="sng" dirty="0">
                <a:solidFill>
                  <a:schemeClr val="bg1">
                    <a:lumMod val="50000"/>
                  </a:schemeClr>
                </a:solidFill>
                <a:latin typeface="+mj-lt"/>
              </a:rPr>
              <a:t>Daphne Ippolito*,</a:t>
            </a:r>
            <a:r>
              <a:rPr lang="en-US" sz="1200" dirty="0">
                <a:solidFill>
                  <a:schemeClr val="bg1">
                    <a:lumMod val="50000"/>
                  </a:schemeClr>
                </a:solidFill>
                <a:latin typeface="+mj-lt"/>
              </a:rPr>
              <a:t> Matthew Jagielski*, Katherine Lee*, Florian </a:t>
            </a:r>
            <a:r>
              <a:rPr lang="en-US" sz="1200" dirty="0" err="1">
                <a:solidFill>
                  <a:schemeClr val="bg1">
                    <a:lumMod val="50000"/>
                  </a:schemeClr>
                </a:solidFill>
                <a:latin typeface="+mj-lt"/>
              </a:rPr>
              <a:t>Tramer</a:t>
            </a:r>
            <a:r>
              <a:rPr lang="en-US" sz="1200" dirty="0">
                <a:solidFill>
                  <a:schemeClr val="bg1">
                    <a:lumMod val="50000"/>
                  </a:schemeClr>
                </a:solidFill>
                <a:latin typeface="+mj-lt"/>
              </a:rPr>
              <a:t>*, </a:t>
            </a:r>
            <a:r>
              <a:rPr lang="en-US" sz="1200" dirty="0" err="1">
                <a:solidFill>
                  <a:schemeClr val="bg1">
                    <a:lumMod val="50000"/>
                  </a:schemeClr>
                </a:solidFill>
                <a:latin typeface="+mj-lt"/>
              </a:rPr>
              <a:t>Chiyuan</a:t>
            </a:r>
            <a:r>
              <a:rPr lang="en-US" sz="1200" dirty="0">
                <a:solidFill>
                  <a:schemeClr val="bg1">
                    <a:lumMod val="50000"/>
                  </a:schemeClr>
                </a:solidFill>
                <a:latin typeface="+mj-lt"/>
              </a:rPr>
              <a:t> Zhang*. "Quantifying Memorization Across Neural Language Models." In submission 2022.</a:t>
            </a:r>
          </a:p>
        </p:txBody>
      </p:sp>
    </p:spTree>
    <p:extLst>
      <p:ext uri="{BB962C8B-B14F-4D97-AF65-F5344CB8AC3E}">
        <p14:creationId xmlns:p14="http://schemas.microsoft.com/office/powerpoint/2010/main" val="7660039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496E0-5083-124F-AF37-5A28ED57AF9C}"/>
              </a:ext>
            </a:extLst>
          </p:cNvPr>
          <p:cNvSpPr>
            <a:spLocks noGrp="1"/>
          </p:cNvSpPr>
          <p:nvPr>
            <p:ph type="title"/>
          </p:nvPr>
        </p:nvSpPr>
        <p:spPr/>
        <p:txBody>
          <a:bodyPr>
            <a:normAutofit/>
          </a:bodyPr>
          <a:lstStyle/>
          <a:p>
            <a:r>
              <a:rPr lang="en-US" dirty="0"/>
              <a:t>How much memorized text can we extract?</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007AC611-C339-384C-877F-D527D4491EBE}"/>
                  </a:ext>
                </a:extLst>
              </p:cNvPr>
              <p:cNvSpPr>
                <a:spLocks noGrp="1"/>
              </p:cNvSpPr>
              <p:nvPr>
                <p:ph idx="1"/>
              </p:nvPr>
            </p:nvSpPr>
            <p:spPr/>
            <p:txBody>
              <a:bodyPr/>
              <a:lstStyle/>
              <a:p>
                <a:pPr marL="0" indent="0">
                  <a:buNone/>
                </a:pPr>
                <a:r>
                  <a:rPr lang="en-US" b="1" dirty="0"/>
                  <a:t>Goal</a:t>
                </a:r>
                <a:r>
                  <a:rPr lang="en-US" dirty="0"/>
                  <a:t>:</a:t>
                </a:r>
              </a:p>
              <a:p>
                <a:r>
                  <a:rPr lang="en-US" dirty="0"/>
                  <a:t>To learn what factors impact our ability to uncover memorized sequences.</a:t>
                </a:r>
              </a:p>
              <a:p>
                <a:pPr marL="0" indent="0">
                  <a:buNone/>
                </a:pPr>
                <a:r>
                  <a:rPr lang="en-US" b="1" dirty="0"/>
                  <a:t>Method</a:t>
                </a:r>
                <a:r>
                  <a:rPr lang="en-US" dirty="0"/>
                  <a:t>:</a:t>
                </a:r>
              </a:p>
              <a:p>
                <a:r>
                  <a:rPr lang="en-US" dirty="0"/>
                  <a:t>We grabbed </a:t>
                </a:r>
                <a14:m>
                  <m:oMath xmlns:m="http://schemas.openxmlformats.org/officeDocument/2006/math">
                    <m:r>
                      <a:rPr lang="en-US" i="1" dirty="0" smtClean="0">
                        <a:latin typeface="Cambria Math" panose="02040503050406030204" pitchFamily="18" charset="0"/>
                      </a:rPr>
                      <m:t>~50 </m:t>
                    </m:r>
                  </m:oMath>
                </a14:m>
                <a:r>
                  <a:rPr lang="en-US" dirty="0"/>
                  <a:t>buckets of 1,000 strings each from the training set.</a:t>
                </a:r>
              </a:p>
              <a:p>
                <a:pPr lvl="1"/>
                <a:r>
                  <a:rPr lang="en-US" dirty="0"/>
                  <a:t>Each bucket </a:t>
                </a:r>
                <a14:m>
                  <m:oMath xmlns:m="http://schemas.openxmlformats.org/officeDocument/2006/math">
                    <m:r>
                      <a:rPr lang="en-US" i="1" dirty="0" smtClean="0">
                        <a:latin typeface="Cambria Math" panose="02040503050406030204" pitchFamily="18" charset="0"/>
                      </a:rPr>
                      <m:t>𝑏</m:t>
                    </m:r>
                  </m:oMath>
                </a14:m>
                <a:r>
                  <a:rPr lang="en-US" dirty="0"/>
                  <a:t> contains strings that occurred between </a:t>
                </a:r>
                <a14:m>
                  <m:oMath xmlns:m="http://schemas.openxmlformats.org/officeDocument/2006/math">
                    <m:sSup>
                      <m:sSupPr>
                        <m:ctrlPr>
                          <a:rPr lang="vi-VN" b="0" i="1" smtClean="0">
                            <a:latin typeface="Cambria Math" panose="02040503050406030204" pitchFamily="18" charset="0"/>
                          </a:rPr>
                        </m:ctrlPr>
                      </m:sSupPr>
                      <m:e>
                        <m:r>
                          <a:rPr lang="vi-VN" b="0" i="1" smtClean="0">
                            <a:latin typeface="Cambria Math" panose="02040503050406030204" pitchFamily="18" charset="0"/>
                          </a:rPr>
                          <m:t>2</m:t>
                        </m:r>
                      </m:e>
                      <m:sup>
                        <m:r>
                          <a:rPr lang="vi-VN" b="0" i="1" smtClean="0">
                            <a:latin typeface="Cambria Math" panose="02040503050406030204" pitchFamily="18" charset="0"/>
                          </a:rPr>
                          <m:t>𝑏</m:t>
                        </m:r>
                        <m:r>
                          <a:rPr lang="vi-VN" b="0" i="1" smtClean="0">
                            <a:latin typeface="Cambria Math" panose="02040503050406030204" pitchFamily="18" charset="0"/>
                          </a:rPr>
                          <m:t>/4</m:t>
                        </m:r>
                      </m:sup>
                    </m:sSup>
                  </m:oMath>
                </a14:m>
                <a:r>
                  <a:rPr lang="en-US" dirty="0"/>
                  <a:t> and </a:t>
                </a:r>
                <a14:m>
                  <m:oMath xmlns:m="http://schemas.openxmlformats.org/officeDocument/2006/math">
                    <m:sSup>
                      <m:sSupPr>
                        <m:ctrlPr>
                          <a:rPr lang="vi-VN" i="1">
                            <a:latin typeface="Cambria Math" panose="02040503050406030204" pitchFamily="18" charset="0"/>
                          </a:rPr>
                        </m:ctrlPr>
                      </m:sSupPr>
                      <m:e>
                        <m:r>
                          <a:rPr lang="vi-VN" i="1">
                            <a:latin typeface="Cambria Math" panose="02040503050406030204" pitchFamily="18" charset="0"/>
                          </a:rPr>
                          <m:t>2</m:t>
                        </m:r>
                      </m:e>
                      <m:sup>
                        <m:r>
                          <a:rPr lang="vi-VN" b="0" i="1" smtClean="0">
                            <a:latin typeface="Cambria Math" panose="02040503050406030204" pitchFamily="18" charset="0"/>
                          </a:rPr>
                          <m:t>(</m:t>
                        </m:r>
                        <m:r>
                          <m:rPr>
                            <m:sty m:val="p"/>
                          </m:rPr>
                          <a:rPr lang="vi-VN" i="1">
                            <a:latin typeface="Cambria Math" panose="02040503050406030204" pitchFamily="18" charset="0"/>
                          </a:rPr>
                          <m:t>b</m:t>
                        </m:r>
                        <m:r>
                          <a:rPr lang="vi-VN" b="0" i="1" smtClean="0">
                            <a:latin typeface="Cambria Math" panose="02040503050406030204" pitchFamily="18" charset="0"/>
                          </a:rPr>
                          <m:t>+</m:t>
                        </m:r>
                        <m:r>
                          <a:rPr lang="vi-VN" i="1">
                            <a:latin typeface="Cambria Math" panose="02040503050406030204" pitchFamily="18" charset="0"/>
                          </a:rPr>
                          <m:t>1</m:t>
                        </m:r>
                        <m:r>
                          <a:rPr lang="vi-VN" b="0" i="1" smtClean="0">
                            <a:latin typeface="Cambria Math" panose="02040503050406030204" pitchFamily="18" charset="0"/>
                          </a:rPr>
                          <m:t>)/</m:t>
                        </m:r>
                        <m:r>
                          <a:rPr lang="vi-VN" i="1">
                            <a:latin typeface="Cambria Math" panose="02040503050406030204" pitchFamily="18" charset="0"/>
                          </a:rPr>
                          <m:t>4</m:t>
                        </m:r>
                      </m:sup>
                    </m:sSup>
                  </m:oMath>
                </a14:m>
                <a:r>
                  <a:rPr lang="en-US" dirty="0"/>
                  <a:t> times in the train set.</a:t>
                </a:r>
              </a:p>
              <a:p>
                <a:pPr lvl="1"/>
                <a:r>
                  <a:rPr lang="en-US" dirty="0"/>
                  <a:t>We did this for several possible string lengths.</a:t>
                </a:r>
              </a:p>
              <a:p>
                <a:r>
                  <a:rPr lang="en-US" dirty="0"/>
                  <a:t>We then generated continuations using a variety of model sizes.</a:t>
                </a:r>
              </a:p>
            </p:txBody>
          </p:sp>
        </mc:Choice>
        <mc:Fallback xmlns="">
          <p:sp>
            <p:nvSpPr>
              <p:cNvPr id="7" name="Content Placeholder 6">
                <a:extLst>
                  <a:ext uri="{FF2B5EF4-FFF2-40B4-BE49-F238E27FC236}">
                    <a16:creationId xmlns:a16="http://schemas.microsoft.com/office/drawing/2014/main" id="{007AC611-C339-384C-877F-D527D4491EBE}"/>
                  </a:ext>
                </a:extLst>
              </p:cNvPr>
              <p:cNvSpPr>
                <a:spLocks noGrp="1" noRot="1" noChangeAspect="1" noMove="1" noResize="1" noEditPoints="1" noAdjustHandles="1" noChangeArrowheads="1" noChangeShapeType="1" noTextEdit="1"/>
              </p:cNvSpPr>
              <p:nvPr>
                <p:ph idx="1"/>
              </p:nvPr>
            </p:nvSpPr>
            <p:spPr>
              <a:blipFill>
                <a:blip r:embed="rId3"/>
                <a:stretch>
                  <a:fillRect l="-1206" t="-2326" r="-1327"/>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15D72E62-7525-2548-B54E-0877257CD09D}"/>
              </a:ext>
            </a:extLst>
          </p:cNvPr>
          <p:cNvSpPr>
            <a:spLocks noGrp="1"/>
          </p:cNvSpPr>
          <p:nvPr>
            <p:ph type="sldNum" sz="quarter" idx="12"/>
          </p:nvPr>
        </p:nvSpPr>
        <p:spPr/>
        <p:txBody>
          <a:bodyPr/>
          <a:lstStyle/>
          <a:p>
            <a:fld id="{654E4DE7-2D08-6148-917C-4321D781EDEB}" type="slidenum">
              <a:rPr lang="en-US" smtClean="0"/>
              <a:t>85</a:t>
            </a:fld>
            <a:endParaRPr lang="en-US"/>
          </a:p>
        </p:txBody>
      </p:sp>
      <p:sp>
        <p:nvSpPr>
          <p:cNvPr id="5" name="TextBox 4">
            <a:extLst>
              <a:ext uri="{FF2B5EF4-FFF2-40B4-BE49-F238E27FC236}">
                <a16:creationId xmlns:a16="http://schemas.microsoft.com/office/drawing/2014/main" id="{7C3CF74B-0006-2F41-8736-9837B9B9CDB9}"/>
              </a:ext>
            </a:extLst>
          </p:cNvPr>
          <p:cNvSpPr txBox="1"/>
          <p:nvPr/>
        </p:nvSpPr>
        <p:spPr>
          <a:xfrm>
            <a:off x="133109" y="6262042"/>
            <a:ext cx="7101068" cy="461665"/>
          </a:xfrm>
          <a:prstGeom prst="rect">
            <a:avLst/>
          </a:prstGeom>
          <a:noFill/>
        </p:spPr>
        <p:txBody>
          <a:bodyPr wrap="square">
            <a:spAutoFit/>
          </a:bodyPr>
          <a:lstStyle/>
          <a:p>
            <a:pPr marL="11113">
              <a:buNone/>
            </a:pPr>
            <a:r>
              <a:rPr lang="en-US" sz="1200" dirty="0">
                <a:solidFill>
                  <a:schemeClr val="bg1">
                    <a:lumMod val="50000"/>
                  </a:schemeClr>
                </a:solidFill>
              </a:rPr>
              <a:t>Nicholas </a:t>
            </a:r>
            <a:r>
              <a:rPr lang="en-US" sz="1200" dirty="0" err="1">
                <a:solidFill>
                  <a:schemeClr val="bg1">
                    <a:lumMod val="50000"/>
                  </a:schemeClr>
                </a:solidFill>
              </a:rPr>
              <a:t>Carlini</a:t>
            </a:r>
            <a:r>
              <a:rPr lang="en-US" sz="1200" dirty="0">
                <a:solidFill>
                  <a:schemeClr val="bg1">
                    <a:lumMod val="50000"/>
                  </a:schemeClr>
                </a:solidFill>
              </a:rPr>
              <a:t>*, </a:t>
            </a:r>
            <a:r>
              <a:rPr lang="en-US" sz="1200" u="sng" dirty="0">
                <a:solidFill>
                  <a:schemeClr val="bg1">
                    <a:lumMod val="50000"/>
                  </a:schemeClr>
                </a:solidFill>
              </a:rPr>
              <a:t>Daphne Ippolito*,</a:t>
            </a:r>
            <a:r>
              <a:rPr lang="en-US" sz="1200" dirty="0">
                <a:solidFill>
                  <a:schemeClr val="bg1">
                    <a:lumMod val="50000"/>
                  </a:schemeClr>
                </a:solidFill>
              </a:rPr>
              <a:t> Matthew Jagielski*, Katherine Lee*, Florian </a:t>
            </a:r>
            <a:r>
              <a:rPr lang="en-US" sz="1200" dirty="0" err="1">
                <a:solidFill>
                  <a:schemeClr val="bg1">
                    <a:lumMod val="50000"/>
                  </a:schemeClr>
                </a:solidFill>
              </a:rPr>
              <a:t>Tramer</a:t>
            </a:r>
            <a:r>
              <a:rPr lang="en-US" sz="1200" dirty="0">
                <a:solidFill>
                  <a:schemeClr val="bg1">
                    <a:lumMod val="50000"/>
                  </a:schemeClr>
                </a:solidFill>
              </a:rPr>
              <a:t>*, </a:t>
            </a:r>
            <a:r>
              <a:rPr lang="en-US" sz="1200" dirty="0" err="1">
                <a:solidFill>
                  <a:schemeClr val="bg1">
                    <a:lumMod val="50000"/>
                  </a:schemeClr>
                </a:solidFill>
              </a:rPr>
              <a:t>Chiyuan</a:t>
            </a:r>
            <a:r>
              <a:rPr lang="en-US" sz="1200" dirty="0">
                <a:solidFill>
                  <a:schemeClr val="bg1">
                    <a:lumMod val="50000"/>
                  </a:schemeClr>
                </a:solidFill>
              </a:rPr>
              <a:t> Zhang*. "Quantifying Memorization Across Neural Language Models." In submission 2022.</a:t>
            </a:r>
          </a:p>
        </p:txBody>
      </p:sp>
    </p:spTree>
    <p:extLst>
      <p:ext uri="{BB962C8B-B14F-4D97-AF65-F5344CB8AC3E}">
        <p14:creationId xmlns:p14="http://schemas.microsoft.com/office/powerpoint/2010/main" val="1691817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2E52B-5FF3-5047-B3D3-44E84B261812}"/>
              </a:ext>
            </a:extLst>
          </p:cNvPr>
          <p:cNvSpPr>
            <a:spLocks noGrp="1"/>
          </p:cNvSpPr>
          <p:nvPr>
            <p:ph type="title"/>
          </p:nvPr>
        </p:nvSpPr>
        <p:spPr>
          <a:xfrm>
            <a:off x="838200" y="365125"/>
            <a:ext cx="10820400" cy="1325563"/>
          </a:xfrm>
        </p:spPr>
        <p:txBody>
          <a:bodyPr>
            <a:normAutofit/>
          </a:bodyPr>
          <a:lstStyle/>
          <a:p>
            <a:r>
              <a:rPr lang="en-US" sz="4000" dirty="0"/>
              <a:t>Factors that increase likelihood of memorization</a:t>
            </a:r>
          </a:p>
        </p:txBody>
      </p:sp>
      <p:sp>
        <p:nvSpPr>
          <p:cNvPr id="4" name="Slide Number Placeholder 3">
            <a:extLst>
              <a:ext uri="{FF2B5EF4-FFF2-40B4-BE49-F238E27FC236}">
                <a16:creationId xmlns:a16="http://schemas.microsoft.com/office/drawing/2014/main" id="{2785F79E-72D5-C44D-9660-F9D03C8DE7DD}"/>
              </a:ext>
            </a:extLst>
          </p:cNvPr>
          <p:cNvSpPr>
            <a:spLocks noGrp="1"/>
          </p:cNvSpPr>
          <p:nvPr>
            <p:ph type="sldNum" sz="quarter" idx="12"/>
          </p:nvPr>
        </p:nvSpPr>
        <p:spPr/>
        <p:txBody>
          <a:bodyPr/>
          <a:lstStyle/>
          <a:p>
            <a:fld id="{654E4DE7-2D08-6148-917C-4321D781EDEB}" type="slidenum">
              <a:rPr lang="en-US" smtClean="0"/>
              <a:t>86</a:t>
            </a:fld>
            <a:endParaRPr lang="en-US"/>
          </a:p>
        </p:txBody>
      </p:sp>
      <p:sp>
        <p:nvSpPr>
          <p:cNvPr id="10" name="TextBox 9">
            <a:extLst>
              <a:ext uri="{FF2B5EF4-FFF2-40B4-BE49-F238E27FC236}">
                <a16:creationId xmlns:a16="http://schemas.microsoft.com/office/drawing/2014/main" id="{AD0348DA-240A-E848-8685-1005122442ED}"/>
              </a:ext>
            </a:extLst>
          </p:cNvPr>
          <p:cNvSpPr txBox="1"/>
          <p:nvPr/>
        </p:nvSpPr>
        <p:spPr>
          <a:xfrm>
            <a:off x="133109" y="6262042"/>
            <a:ext cx="7101068" cy="461665"/>
          </a:xfrm>
          <a:prstGeom prst="rect">
            <a:avLst/>
          </a:prstGeom>
          <a:noFill/>
        </p:spPr>
        <p:txBody>
          <a:bodyPr wrap="square">
            <a:spAutoFit/>
          </a:bodyPr>
          <a:lstStyle/>
          <a:p>
            <a:pPr marL="11113">
              <a:buNone/>
            </a:pPr>
            <a:r>
              <a:rPr lang="en-US" sz="1200" dirty="0">
                <a:solidFill>
                  <a:schemeClr val="bg1">
                    <a:lumMod val="50000"/>
                  </a:schemeClr>
                </a:solidFill>
                <a:latin typeface="+mj-lt"/>
              </a:rPr>
              <a:t>Nicholas </a:t>
            </a:r>
            <a:r>
              <a:rPr lang="en-US" sz="1200" dirty="0" err="1">
                <a:solidFill>
                  <a:schemeClr val="bg1">
                    <a:lumMod val="50000"/>
                  </a:schemeClr>
                </a:solidFill>
                <a:latin typeface="+mj-lt"/>
              </a:rPr>
              <a:t>Carlini</a:t>
            </a:r>
            <a:r>
              <a:rPr lang="en-US" sz="1200" dirty="0">
                <a:solidFill>
                  <a:schemeClr val="bg1">
                    <a:lumMod val="50000"/>
                  </a:schemeClr>
                </a:solidFill>
                <a:latin typeface="+mj-lt"/>
              </a:rPr>
              <a:t>*, </a:t>
            </a:r>
            <a:r>
              <a:rPr lang="en-US" sz="1200" u="sng" dirty="0">
                <a:solidFill>
                  <a:schemeClr val="bg1">
                    <a:lumMod val="50000"/>
                  </a:schemeClr>
                </a:solidFill>
                <a:latin typeface="+mj-lt"/>
              </a:rPr>
              <a:t>Daphne Ippolito*,</a:t>
            </a:r>
            <a:r>
              <a:rPr lang="en-US" sz="1200" dirty="0">
                <a:solidFill>
                  <a:schemeClr val="bg1">
                    <a:lumMod val="50000"/>
                  </a:schemeClr>
                </a:solidFill>
                <a:latin typeface="+mj-lt"/>
              </a:rPr>
              <a:t> Matthew Jagielski*, Katherine Lee*, Florian </a:t>
            </a:r>
            <a:r>
              <a:rPr lang="en-US" sz="1200" dirty="0" err="1">
                <a:solidFill>
                  <a:schemeClr val="bg1">
                    <a:lumMod val="50000"/>
                  </a:schemeClr>
                </a:solidFill>
                <a:latin typeface="+mj-lt"/>
              </a:rPr>
              <a:t>Tramer</a:t>
            </a:r>
            <a:r>
              <a:rPr lang="en-US" sz="1200" dirty="0">
                <a:solidFill>
                  <a:schemeClr val="bg1">
                    <a:lumMod val="50000"/>
                  </a:schemeClr>
                </a:solidFill>
                <a:latin typeface="+mj-lt"/>
              </a:rPr>
              <a:t>*, </a:t>
            </a:r>
            <a:r>
              <a:rPr lang="en-US" sz="1200" dirty="0" err="1">
                <a:solidFill>
                  <a:schemeClr val="bg1">
                    <a:lumMod val="50000"/>
                  </a:schemeClr>
                </a:solidFill>
                <a:latin typeface="+mj-lt"/>
              </a:rPr>
              <a:t>Chiyuan</a:t>
            </a:r>
            <a:r>
              <a:rPr lang="en-US" sz="1200" dirty="0">
                <a:solidFill>
                  <a:schemeClr val="bg1">
                    <a:lumMod val="50000"/>
                  </a:schemeClr>
                </a:solidFill>
                <a:latin typeface="+mj-lt"/>
              </a:rPr>
              <a:t> Zhang*. "Quantifying Memorization Across Neural Language Models." In submission 2022.</a:t>
            </a:r>
          </a:p>
        </p:txBody>
      </p:sp>
      <p:sp>
        <p:nvSpPr>
          <p:cNvPr id="3" name="Rectangle 2">
            <a:extLst>
              <a:ext uri="{FF2B5EF4-FFF2-40B4-BE49-F238E27FC236}">
                <a16:creationId xmlns:a16="http://schemas.microsoft.com/office/drawing/2014/main" id="{8A1E564B-3D86-D54A-9DA2-7A19E6F4F71B}"/>
              </a:ext>
            </a:extLst>
          </p:cNvPr>
          <p:cNvSpPr/>
          <p:nvPr/>
        </p:nvSpPr>
        <p:spPr>
          <a:xfrm>
            <a:off x="3495554" y="5197033"/>
            <a:ext cx="395175"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8036065-D5FE-244E-9FD3-542B1004752E}"/>
              </a:ext>
            </a:extLst>
          </p:cNvPr>
          <p:cNvPicPr>
            <a:picLocks noChangeAspect="1"/>
          </p:cNvPicPr>
          <p:nvPr/>
        </p:nvPicPr>
        <p:blipFill>
          <a:blip r:embed="rId3"/>
          <a:stretch>
            <a:fillRect/>
          </a:stretch>
        </p:blipFill>
        <p:spPr>
          <a:xfrm>
            <a:off x="757381" y="1690688"/>
            <a:ext cx="5084189" cy="4006435"/>
          </a:xfrm>
          <a:prstGeom prst="rect">
            <a:avLst/>
          </a:prstGeom>
        </p:spPr>
      </p:pic>
      <p:sp>
        <p:nvSpPr>
          <p:cNvPr id="13" name="Rectangle 12">
            <a:extLst>
              <a:ext uri="{FF2B5EF4-FFF2-40B4-BE49-F238E27FC236}">
                <a16:creationId xmlns:a16="http://schemas.microsoft.com/office/drawing/2014/main" id="{B80C8055-0BF6-B74A-A85C-D5F67B585D36}"/>
              </a:ext>
            </a:extLst>
          </p:cNvPr>
          <p:cNvSpPr/>
          <p:nvPr/>
        </p:nvSpPr>
        <p:spPr>
          <a:xfrm>
            <a:off x="2566555" y="5361709"/>
            <a:ext cx="2389909" cy="433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04FEFC4-32A0-8C44-9D8B-C02C17917DD8}"/>
              </a:ext>
            </a:extLst>
          </p:cNvPr>
          <p:cNvSpPr txBox="1"/>
          <p:nvPr/>
        </p:nvSpPr>
        <p:spPr>
          <a:xfrm>
            <a:off x="2295198" y="5394807"/>
            <a:ext cx="2758541" cy="400110"/>
          </a:xfrm>
          <a:prstGeom prst="rect">
            <a:avLst/>
          </a:prstGeom>
          <a:noFill/>
        </p:spPr>
        <p:txBody>
          <a:bodyPr wrap="square" rtlCol="0">
            <a:spAutoFit/>
          </a:bodyPr>
          <a:lstStyle/>
          <a:p>
            <a:pPr algn="ctr"/>
            <a:r>
              <a:rPr lang="en-US" sz="2000" dirty="0">
                <a:solidFill>
                  <a:schemeClr val="bg2">
                    <a:lumMod val="25000"/>
                  </a:schemeClr>
                </a:solidFill>
              </a:rPr>
              <a:t>context length in tokens</a:t>
            </a:r>
          </a:p>
        </p:txBody>
      </p:sp>
    </p:spTree>
    <p:extLst>
      <p:ext uri="{BB962C8B-B14F-4D97-AF65-F5344CB8AC3E}">
        <p14:creationId xmlns:p14="http://schemas.microsoft.com/office/powerpoint/2010/main" val="38562120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2E52B-5FF3-5047-B3D3-44E84B261812}"/>
              </a:ext>
            </a:extLst>
          </p:cNvPr>
          <p:cNvSpPr>
            <a:spLocks noGrp="1"/>
          </p:cNvSpPr>
          <p:nvPr>
            <p:ph type="title"/>
          </p:nvPr>
        </p:nvSpPr>
        <p:spPr>
          <a:xfrm>
            <a:off x="838200" y="365125"/>
            <a:ext cx="10820400" cy="1325563"/>
          </a:xfrm>
        </p:spPr>
        <p:txBody>
          <a:bodyPr>
            <a:normAutofit/>
          </a:bodyPr>
          <a:lstStyle/>
          <a:p>
            <a:r>
              <a:rPr lang="en-US" sz="4000" dirty="0"/>
              <a:t>Factors that increase likelihood of memorization</a:t>
            </a:r>
          </a:p>
        </p:txBody>
      </p:sp>
      <p:sp>
        <p:nvSpPr>
          <p:cNvPr id="4" name="Slide Number Placeholder 3">
            <a:extLst>
              <a:ext uri="{FF2B5EF4-FFF2-40B4-BE49-F238E27FC236}">
                <a16:creationId xmlns:a16="http://schemas.microsoft.com/office/drawing/2014/main" id="{2785F79E-72D5-C44D-9660-F9D03C8DE7DD}"/>
              </a:ext>
            </a:extLst>
          </p:cNvPr>
          <p:cNvSpPr>
            <a:spLocks noGrp="1"/>
          </p:cNvSpPr>
          <p:nvPr>
            <p:ph type="sldNum" sz="quarter" idx="12"/>
          </p:nvPr>
        </p:nvSpPr>
        <p:spPr/>
        <p:txBody>
          <a:bodyPr/>
          <a:lstStyle/>
          <a:p>
            <a:fld id="{654E4DE7-2D08-6148-917C-4321D781EDEB}" type="slidenum">
              <a:rPr lang="en-US" smtClean="0"/>
              <a:t>87</a:t>
            </a:fld>
            <a:endParaRPr lang="en-US"/>
          </a:p>
        </p:txBody>
      </p:sp>
      <p:sp>
        <p:nvSpPr>
          <p:cNvPr id="10" name="TextBox 9">
            <a:extLst>
              <a:ext uri="{FF2B5EF4-FFF2-40B4-BE49-F238E27FC236}">
                <a16:creationId xmlns:a16="http://schemas.microsoft.com/office/drawing/2014/main" id="{AD0348DA-240A-E848-8685-1005122442ED}"/>
              </a:ext>
            </a:extLst>
          </p:cNvPr>
          <p:cNvSpPr txBox="1"/>
          <p:nvPr/>
        </p:nvSpPr>
        <p:spPr>
          <a:xfrm>
            <a:off x="133109" y="6262042"/>
            <a:ext cx="7101068" cy="461665"/>
          </a:xfrm>
          <a:prstGeom prst="rect">
            <a:avLst/>
          </a:prstGeom>
          <a:noFill/>
        </p:spPr>
        <p:txBody>
          <a:bodyPr wrap="square">
            <a:spAutoFit/>
          </a:bodyPr>
          <a:lstStyle/>
          <a:p>
            <a:pPr marL="11113">
              <a:buNone/>
            </a:pPr>
            <a:r>
              <a:rPr lang="en-US" sz="1200" dirty="0">
                <a:solidFill>
                  <a:schemeClr val="bg1">
                    <a:lumMod val="50000"/>
                  </a:schemeClr>
                </a:solidFill>
                <a:latin typeface="+mj-lt"/>
              </a:rPr>
              <a:t>Nicholas </a:t>
            </a:r>
            <a:r>
              <a:rPr lang="en-US" sz="1200" dirty="0" err="1">
                <a:solidFill>
                  <a:schemeClr val="bg1">
                    <a:lumMod val="50000"/>
                  </a:schemeClr>
                </a:solidFill>
                <a:latin typeface="+mj-lt"/>
              </a:rPr>
              <a:t>Carlini</a:t>
            </a:r>
            <a:r>
              <a:rPr lang="en-US" sz="1200" dirty="0">
                <a:solidFill>
                  <a:schemeClr val="bg1">
                    <a:lumMod val="50000"/>
                  </a:schemeClr>
                </a:solidFill>
                <a:latin typeface="+mj-lt"/>
              </a:rPr>
              <a:t>*, </a:t>
            </a:r>
            <a:r>
              <a:rPr lang="en-US" sz="1200" u="sng" dirty="0">
                <a:solidFill>
                  <a:schemeClr val="bg1">
                    <a:lumMod val="50000"/>
                  </a:schemeClr>
                </a:solidFill>
                <a:latin typeface="+mj-lt"/>
              </a:rPr>
              <a:t>Daphne Ippolito*,</a:t>
            </a:r>
            <a:r>
              <a:rPr lang="en-US" sz="1200" dirty="0">
                <a:solidFill>
                  <a:schemeClr val="bg1">
                    <a:lumMod val="50000"/>
                  </a:schemeClr>
                </a:solidFill>
                <a:latin typeface="+mj-lt"/>
              </a:rPr>
              <a:t> Matthew Jagielski*, Katherine Lee*, Florian </a:t>
            </a:r>
            <a:r>
              <a:rPr lang="en-US" sz="1200" dirty="0" err="1">
                <a:solidFill>
                  <a:schemeClr val="bg1">
                    <a:lumMod val="50000"/>
                  </a:schemeClr>
                </a:solidFill>
                <a:latin typeface="+mj-lt"/>
              </a:rPr>
              <a:t>Tramer</a:t>
            </a:r>
            <a:r>
              <a:rPr lang="en-US" sz="1200" dirty="0">
                <a:solidFill>
                  <a:schemeClr val="bg1">
                    <a:lumMod val="50000"/>
                  </a:schemeClr>
                </a:solidFill>
                <a:latin typeface="+mj-lt"/>
              </a:rPr>
              <a:t>*, </a:t>
            </a:r>
            <a:r>
              <a:rPr lang="en-US" sz="1200" dirty="0" err="1">
                <a:solidFill>
                  <a:schemeClr val="bg1">
                    <a:lumMod val="50000"/>
                  </a:schemeClr>
                </a:solidFill>
                <a:latin typeface="+mj-lt"/>
              </a:rPr>
              <a:t>Chiyuan</a:t>
            </a:r>
            <a:r>
              <a:rPr lang="en-US" sz="1200" dirty="0">
                <a:solidFill>
                  <a:schemeClr val="bg1">
                    <a:lumMod val="50000"/>
                  </a:schemeClr>
                </a:solidFill>
                <a:latin typeface="+mj-lt"/>
              </a:rPr>
              <a:t> Zhang*. "Quantifying Memorization Across Neural Language Models." In submission 2022.</a:t>
            </a:r>
          </a:p>
        </p:txBody>
      </p:sp>
      <p:sp>
        <p:nvSpPr>
          <p:cNvPr id="3" name="Rectangle 2">
            <a:extLst>
              <a:ext uri="{FF2B5EF4-FFF2-40B4-BE49-F238E27FC236}">
                <a16:creationId xmlns:a16="http://schemas.microsoft.com/office/drawing/2014/main" id="{8A1E564B-3D86-D54A-9DA2-7A19E6F4F71B}"/>
              </a:ext>
            </a:extLst>
          </p:cNvPr>
          <p:cNvSpPr/>
          <p:nvPr/>
        </p:nvSpPr>
        <p:spPr>
          <a:xfrm>
            <a:off x="3495554" y="5197033"/>
            <a:ext cx="395175"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8036065-D5FE-244E-9FD3-542B1004752E}"/>
              </a:ext>
            </a:extLst>
          </p:cNvPr>
          <p:cNvPicPr>
            <a:picLocks noChangeAspect="1"/>
          </p:cNvPicPr>
          <p:nvPr/>
        </p:nvPicPr>
        <p:blipFill>
          <a:blip r:embed="rId3"/>
          <a:stretch>
            <a:fillRect/>
          </a:stretch>
        </p:blipFill>
        <p:spPr>
          <a:xfrm>
            <a:off x="757381" y="1690688"/>
            <a:ext cx="5084189" cy="4006435"/>
          </a:xfrm>
          <a:prstGeom prst="rect">
            <a:avLst/>
          </a:prstGeom>
        </p:spPr>
      </p:pic>
      <p:sp>
        <p:nvSpPr>
          <p:cNvPr id="13" name="Rectangle 12">
            <a:extLst>
              <a:ext uri="{FF2B5EF4-FFF2-40B4-BE49-F238E27FC236}">
                <a16:creationId xmlns:a16="http://schemas.microsoft.com/office/drawing/2014/main" id="{B80C8055-0BF6-B74A-A85C-D5F67B585D36}"/>
              </a:ext>
            </a:extLst>
          </p:cNvPr>
          <p:cNvSpPr/>
          <p:nvPr/>
        </p:nvSpPr>
        <p:spPr>
          <a:xfrm>
            <a:off x="2566555" y="5361709"/>
            <a:ext cx="2389909" cy="433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39D616A-FB26-0D41-9C47-55A8B4E6AEF0}"/>
              </a:ext>
            </a:extLst>
          </p:cNvPr>
          <p:cNvSpPr txBox="1"/>
          <p:nvPr/>
        </p:nvSpPr>
        <p:spPr>
          <a:xfrm>
            <a:off x="2295198" y="5394807"/>
            <a:ext cx="2758541" cy="400110"/>
          </a:xfrm>
          <a:prstGeom prst="rect">
            <a:avLst/>
          </a:prstGeom>
          <a:noFill/>
        </p:spPr>
        <p:txBody>
          <a:bodyPr wrap="square" rtlCol="0">
            <a:spAutoFit/>
          </a:bodyPr>
          <a:lstStyle/>
          <a:p>
            <a:pPr algn="ctr"/>
            <a:r>
              <a:rPr lang="en-US" sz="2000" dirty="0">
                <a:solidFill>
                  <a:schemeClr val="bg2">
                    <a:lumMod val="25000"/>
                  </a:schemeClr>
                </a:solidFill>
              </a:rPr>
              <a:t>context length in tokens</a:t>
            </a:r>
          </a:p>
        </p:txBody>
      </p:sp>
      <p:sp>
        <p:nvSpPr>
          <p:cNvPr id="17" name="Rectangle 16">
            <a:extLst>
              <a:ext uri="{FF2B5EF4-FFF2-40B4-BE49-F238E27FC236}">
                <a16:creationId xmlns:a16="http://schemas.microsoft.com/office/drawing/2014/main" id="{582581BD-A3DC-8540-92F9-12395BDD6D24}"/>
              </a:ext>
            </a:extLst>
          </p:cNvPr>
          <p:cNvSpPr/>
          <p:nvPr/>
        </p:nvSpPr>
        <p:spPr>
          <a:xfrm>
            <a:off x="6552406" y="3054927"/>
            <a:ext cx="1465119" cy="2686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99CB952-3340-D549-8164-6C968B6E5ACA}"/>
              </a:ext>
            </a:extLst>
          </p:cNvPr>
          <p:cNvSpPr/>
          <p:nvPr/>
        </p:nvSpPr>
        <p:spPr>
          <a:xfrm>
            <a:off x="6552407" y="4956464"/>
            <a:ext cx="1011494" cy="47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Content Placeholder 26">
            <a:extLst>
              <a:ext uri="{FF2B5EF4-FFF2-40B4-BE49-F238E27FC236}">
                <a16:creationId xmlns:a16="http://schemas.microsoft.com/office/drawing/2014/main" id="{2327AF8D-1537-EB41-A879-6F1550DC0EE6}"/>
              </a:ext>
            </a:extLst>
          </p:cNvPr>
          <p:cNvPicPr>
            <a:picLocks noGrp="1" noChangeAspect="1"/>
          </p:cNvPicPr>
          <p:nvPr>
            <p:ph idx="1"/>
          </p:nvPr>
        </p:nvPicPr>
        <p:blipFill>
          <a:blip r:embed="rId4"/>
          <a:stretch>
            <a:fillRect/>
          </a:stretch>
        </p:blipFill>
        <p:spPr>
          <a:xfrm>
            <a:off x="5972096" y="1798331"/>
            <a:ext cx="4936500" cy="4006435"/>
          </a:xfrm>
        </p:spPr>
      </p:pic>
    </p:spTree>
    <p:extLst>
      <p:ext uri="{BB962C8B-B14F-4D97-AF65-F5344CB8AC3E}">
        <p14:creationId xmlns:p14="http://schemas.microsoft.com/office/powerpoint/2010/main" val="35039438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50F64-1512-EE4C-AAAD-DCAC3E4A98B8}"/>
              </a:ext>
            </a:extLst>
          </p:cNvPr>
          <p:cNvSpPr>
            <a:spLocks noGrp="1"/>
          </p:cNvSpPr>
          <p:nvPr>
            <p:ph type="title"/>
          </p:nvPr>
        </p:nvSpPr>
        <p:spPr/>
        <p:txBody>
          <a:bodyPr/>
          <a:lstStyle/>
          <a:p>
            <a:r>
              <a:rPr lang="en-US" dirty="0"/>
              <a:t>Three Strategies to Reduce Memorization</a:t>
            </a:r>
          </a:p>
        </p:txBody>
      </p:sp>
      <p:sp>
        <p:nvSpPr>
          <p:cNvPr id="3" name="Content Placeholder 2">
            <a:extLst>
              <a:ext uri="{FF2B5EF4-FFF2-40B4-BE49-F238E27FC236}">
                <a16:creationId xmlns:a16="http://schemas.microsoft.com/office/drawing/2014/main" id="{941BDED3-603C-5645-8CC8-E3526005FB8C}"/>
              </a:ext>
            </a:extLst>
          </p:cNvPr>
          <p:cNvSpPr>
            <a:spLocks noGrp="1"/>
          </p:cNvSpPr>
          <p:nvPr>
            <p:ph idx="1"/>
          </p:nvPr>
        </p:nvSpPr>
        <p:spPr/>
        <p:txBody>
          <a:bodyPr/>
          <a:lstStyle/>
          <a:p>
            <a:r>
              <a:rPr lang="en-US" dirty="0"/>
              <a:t>Prevent memorized outputs from appearing during generation.</a:t>
            </a:r>
          </a:p>
        </p:txBody>
      </p:sp>
      <p:sp>
        <p:nvSpPr>
          <p:cNvPr id="4" name="Slide Number Placeholder 3">
            <a:extLst>
              <a:ext uri="{FF2B5EF4-FFF2-40B4-BE49-F238E27FC236}">
                <a16:creationId xmlns:a16="http://schemas.microsoft.com/office/drawing/2014/main" id="{2E59CF74-ED42-EC42-B2FA-C9F5BA866060}"/>
              </a:ext>
            </a:extLst>
          </p:cNvPr>
          <p:cNvSpPr>
            <a:spLocks noGrp="1"/>
          </p:cNvSpPr>
          <p:nvPr>
            <p:ph type="sldNum" sz="quarter" idx="12"/>
          </p:nvPr>
        </p:nvSpPr>
        <p:spPr/>
        <p:txBody>
          <a:bodyPr/>
          <a:lstStyle/>
          <a:p>
            <a:fld id="{654E4DE7-2D08-6148-917C-4321D781EDEB}" type="slidenum">
              <a:rPr lang="en-US" smtClean="0"/>
              <a:t>88</a:t>
            </a:fld>
            <a:endParaRPr lang="en-US"/>
          </a:p>
        </p:txBody>
      </p:sp>
      <p:sp>
        <p:nvSpPr>
          <p:cNvPr id="5" name="TextBox 4">
            <a:extLst>
              <a:ext uri="{FF2B5EF4-FFF2-40B4-BE49-F238E27FC236}">
                <a16:creationId xmlns:a16="http://schemas.microsoft.com/office/drawing/2014/main" id="{951C5592-D2EA-6241-A192-62632395AD0F}"/>
              </a:ext>
            </a:extLst>
          </p:cNvPr>
          <p:cNvSpPr txBox="1"/>
          <p:nvPr/>
        </p:nvSpPr>
        <p:spPr>
          <a:xfrm>
            <a:off x="133109" y="6262042"/>
            <a:ext cx="7101068" cy="461665"/>
          </a:xfrm>
          <a:prstGeom prst="rect">
            <a:avLst/>
          </a:prstGeom>
          <a:noFill/>
        </p:spPr>
        <p:txBody>
          <a:bodyPr wrap="square">
            <a:spAutoFit/>
          </a:bodyPr>
          <a:lstStyle/>
          <a:p>
            <a:pPr marL="11113">
              <a:buNone/>
            </a:pPr>
            <a:r>
              <a:rPr lang="en-US" sz="1200" dirty="0">
                <a:solidFill>
                  <a:schemeClr val="bg1">
                    <a:lumMod val="50000"/>
                  </a:schemeClr>
                </a:solidFill>
                <a:latin typeface="+mj-lt"/>
              </a:rPr>
              <a:t>Nicholas </a:t>
            </a:r>
            <a:r>
              <a:rPr lang="en-US" sz="1200" dirty="0" err="1">
                <a:solidFill>
                  <a:schemeClr val="bg1">
                    <a:lumMod val="50000"/>
                  </a:schemeClr>
                </a:solidFill>
                <a:latin typeface="+mj-lt"/>
              </a:rPr>
              <a:t>Carlini</a:t>
            </a:r>
            <a:r>
              <a:rPr lang="en-US" sz="1200" dirty="0">
                <a:solidFill>
                  <a:schemeClr val="bg1">
                    <a:lumMod val="50000"/>
                  </a:schemeClr>
                </a:solidFill>
                <a:latin typeface="+mj-lt"/>
              </a:rPr>
              <a:t>*, </a:t>
            </a:r>
            <a:r>
              <a:rPr lang="en-US" sz="1200" u="sng" dirty="0">
                <a:solidFill>
                  <a:schemeClr val="bg1">
                    <a:lumMod val="50000"/>
                  </a:schemeClr>
                </a:solidFill>
                <a:latin typeface="+mj-lt"/>
              </a:rPr>
              <a:t>Daphne Ippolito*,</a:t>
            </a:r>
            <a:r>
              <a:rPr lang="en-US" sz="1200" dirty="0">
                <a:solidFill>
                  <a:schemeClr val="bg1">
                    <a:lumMod val="50000"/>
                  </a:schemeClr>
                </a:solidFill>
                <a:latin typeface="+mj-lt"/>
              </a:rPr>
              <a:t> Matthew Jagielski*, Katherine Lee*, Florian </a:t>
            </a:r>
            <a:r>
              <a:rPr lang="en-US" sz="1200" dirty="0" err="1">
                <a:solidFill>
                  <a:schemeClr val="bg1">
                    <a:lumMod val="50000"/>
                  </a:schemeClr>
                </a:solidFill>
                <a:latin typeface="+mj-lt"/>
              </a:rPr>
              <a:t>Tramer</a:t>
            </a:r>
            <a:r>
              <a:rPr lang="en-US" sz="1200" dirty="0">
                <a:solidFill>
                  <a:schemeClr val="bg1">
                    <a:lumMod val="50000"/>
                  </a:schemeClr>
                </a:solidFill>
                <a:latin typeface="+mj-lt"/>
              </a:rPr>
              <a:t>*, </a:t>
            </a:r>
            <a:r>
              <a:rPr lang="en-US" sz="1200" dirty="0" err="1">
                <a:solidFill>
                  <a:schemeClr val="bg1">
                    <a:lumMod val="50000"/>
                  </a:schemeClr>
                </a:solidFill>
                <a:latin typeface="+mj-lt"/>
              </a:rPr>
              <a:t>Chiyuan</a:t>
            </a:r>
            <a:r>
              <a:rPr lang="en-US" sz="1200" dirty="0">
                <a:solidFill>
                  <a:schemeClr val="bg1">
                    <a:lumMod val="50000"/>
                  </a:schemeClr>
                </a:solidFill>
                <a:latin typeface="+mj-lt"/>
              </a:rPr>
              <a:t> Zhang*. "Quantifying Memorization Across Neural Language Models." In submission 2022.</a:t>
            </a:r>
          </a:p>
        </p:txBody>
      </p:sp>
    </p:spTree>
    <p:extLst>
      <p:ext uri="{BB962C8B-B14F-4D97-AF65-F5344CB8AC3E}">
        <p14:creationId xmlns:p14="http://schemas.microsoft.com/office/powerpoint/2010/main" val="12178745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50F64-1512-EE4C-AAAD-DCAC3E4A98B8}"/>
              </a:ext>
            </a:extLst>
          </p:cNvPr>
          <p:cNvSpPr>
            <a:spLocks noGrp="1"/>
          </p:cNvSpPr>
          <p:nvPr>
            <p:ph type="title"/>
          </p:nvPr>
        </p:nvSpPr>
        <p:spPr/>
        <p:txBody>
          <a:bodyPr/>
          <a:lstStyle/>
          <a:p>
            <a:r>
              <a:rPr lang="en-US" dirty="0"/>
              <a:t>Three Strategies to Reduce Memorization</a:t>
            </a:r>
          </a:p>
        </p:txBody>
      </p:sp>
      <p:sp>
        <p:nvSpPr>
          <p:cNvPr id="3" name="Content Placeholder 2">
            <a:extLst>
              <a:ext uri="{FF2B5EF4-FFF2-40B4-BE49-F238E27FC236}">
                <a16:creationId xmlns:a16="http://schemas.microsoft.com/office/drawing/2014/main" id="{941BDED3-603C-5645-8CC8-E3526005FB8C}"/>
              </a:ext>
            </a:extLst>
          </p:cNvPr>
          <p:cNvSpPr>
            <a:spLocks noGrp="1"/>
          </p:cNvSpPr>
          <p:nvPr>
            <p:ph idx="1"/>
          </p:nvPr>
        </p:nvSpPr>
        <p:spPr/>
        <p:txBody>
          <a:bodyPr/>
          <a:lstStyle/>
          <a:p>
            <a:r>
              <a:rPr lang="en-US" dirty="0"/>
              <a:t>Prevent memorized outputs from appearing during generation.</a:t>
            </a:r>
          </a:p>
          <a:p>
            <a:r>
              <a:rPr lang="en-US" dirty="0"/>
              <a:t>Use smaller models.</a:t>
            </a:r>
          </a:p>
          <a:p>
            <a:pPr lvl="1"/>
            <a:r>
              <a:rPr lang="en-US" dirty="0"/>
              <a:t>Models are rapidly getting bigger than their training data:</a:t>
            </a:r>
          </a:p>
          <a:p>
            <a:pPr lvl="2"/>
            <a:r>
              <a:rPr lang="en-US" dirty="0"/>
              <a:t>GPT-3 is a 175B parameter model. That’s ~700 GB of model parameters.</a:t>
            </a:r>
          </a:p>
          <a:p>
            <a:pPr lvl="2"/>
            <a:r>
              <a:rPr lang="en-US" dirty="0"/>
              <a:t>GPT-3 was trained on 300 billion tokens of text. That’s &lt;600GB of training data.</a:t>
            </a:r>
          </a:p>
        </p:txBody>
      </p:sp>
      <p:sp>
        <p:nvSpPr>
          <p:cNvPr id="4" name="Slide Number Placeholder 3">
            <a:extLst>
              <a:ext uri="{FF2B5EF4-FFF2-40B4-BE49-F238E27FC236}">
                <a16:creationId xmlns:a16="http://schemas.microsoft.com/office/drawing/2014/main" id="{2E59CF74-ED42-EC42-B2FA-C9F5BA866060}"/>
              </a:ext>
            </a:extLst>
          </p:cNvPr>
          <p:cNvSpPr>
            <a:spLocks noGrp="1"/>
          </p:cNvSpPr>
          <p:nvPr>
            <p:ph type="sldNum" sz="quarter" idx="12"/>
          </p:nvPr>
        </p:nvSpPr>
        <p:spPr/>
        <p:txBody>
          <a:bodyPr/>
          <a:lstStyle/>
          <a:p>
            <a:fld id="{654E4DE7-2D08-6148-917C-4321D781EDEB}" type="slidenum">
              <a:rPr lang="en-US" smtClean="0"/>
              <a:t>89</a:t>
            </a:fld>
            <a:endParaRPr lang="en-US"/>
          </a:p>
        </p:txBody>
      </p:sp>
      <p:sp>
        <p:nvSpPr>
          <p:cNvPr id="5" name="TextBox 4">
            <a:extLst>
              <a:ext uri="{FF2B5EF4-FFF2-40B4-BE49-F238E27FC236}">
                <a16:creationId xmlns:a16="http://schemas.microsoft.com/office/drawing/2014/main" id="{951C5592-D2EA-6241-A192-62632395AD0F}"/>
              </a:ext>
            </a:extLst>
          </p:cNvPr>
          <p:cNvSpPr txBox="1"/>
          <p:nvPr/>
        </p:nvSpPr>
        <p:spPr>
          <a:xfrm>
            <a:off x="133109" y="6262042"/>
            <a:ext cx="7101068" cy="461665"/>
          </a:xfrm>
          <a:prstGeom prst="rect">
            <a:avLst/>
          </a:prstGeom>
          <a:noFill/>
        </p:spPr>
        <p:txBody>
          <a:bodyPr wrap="square">
            <a:spAutoFit/>
          </a:bodyPr>
          <a:lstStyle/>
          <a:p>
            <a:pPr marL="11113">
              <a:buNone/>
            </a:pPr>
            <a:r>
              <a:rPr lang="en-US" sz="1200" dirty="0">
                <a:solidFill>
                  <a:schemeClr val="bg1">
                    <a:lumMod val="50000"/>
                  </a:schemeClr>
                </a:solidFill>
                <a:latin typeface="+mj-lt"/>
              </a:rPr>
              <a:t>Nicholas </a:t>
            </a:r>
            <a:r>
              <a:rPr lang="en-US" sz="1200" dirty="0" err="1">
                <a:solidFill>
                  <a:schemeClr val="bg1">
                    <a:lumMod val="50000"/>
                  </a:schemeClr>
                </a:solidFill>
                <a:latin typeface="+mj-lt"/>
              </a:rPr>
              <a:t>Carlini</a:t>
            </a:r>
            <a:r>
              <a:rPr lang="en-US" sz="1200" dirty="0">
                <a:solidFill>
                  <a:schemeClr val="bg1">
                    <a:lumMod val="50000"/>
                  </a:schemeClr>
                </a:solidFill>
                <a:latin typeface="+mj-lt"/>
              </a:rPr>
              <a:t>*, </a:t>
            </a:r>
            <a:r>
              <a:rPr lang="en-US" sz="1200" u="sng" dirty="0">
                <a:solidFill>
                  <a:schemeClr val="bg1">
                    <a:lumMod val="50000"/>
                  </a:schemeClr>
                </a:solidFill>
                <a:latin typeface="+mj-lt"/>
              </a:rPr>
              <a:t>Daphne Ippolito*,</a:t>
            </a:r>
            <a:r>
              <a:rPr lang="en-US" sz="1200" dirty="0">
                <a:solidFill>
                  <a:schemeClr val="bg1">
                    <a:lumMod val="50000"/>
                  </a:schemeClr>
                </a:solidFill>
                <a:latin typeface="+mj-lt"/>
              </a:rPr>
              <a:t> Matthew Jagielski*, Katherine Lee*, Florian </a:t>
            </a:r>
            <a:r>
              <a:rPr lang="en-US" sz="1200" dirty="0" err="1">
                <a:solidFill>
                  <a:schemeClr val="bg1">
                    <a:lumMod val="50000"/>
                  </a:schemeClr>
                </a:solidFill>
                <a:latin typeface="+mj-lt"/>
              </a:rPr>
              <a:t>Tramer</a:t>
            </a:r>
            <a:r>
              <a:rPr lang="en-US" sz="1200" dirty="0">
                <a:solidFill>
                  <a:schemeClr val="bg1">
                    <a:lumMod val="50000"/>
                  </a:schemeClr>
                </a:solidFill>
                <a:latin typeface="+mj-lt"/>
              </a:rPr>
              <a:t>*, </a:t>
            </a:r>
            <a:r>
              <a:rPr lang="en-US" sz="1200" dirty="0" err="1">
                <a:solidFill>
                  <a:schemeClr val="bg1">
                    <a:lumMod val="50000"/>
                  </a:schemeClr>
                </a:solidFill>
                <a:latin typeface="+mj-lt"/>
              </a:rPr>
              <a:t>Chiyuan</a:t>
            </a:r>
            <a:r>
              <a:rPr lang="en-US" sz="1200" dirty="0">
                <a:solidFill>
                  <a:schemeClr val="bg1">
                    <a:lumMod val="50000"/>
                  </a:schemeClr>
                </a:solidFill>
                <a:latin typeface="+mj-lt"/>
              </a:rPr>
              <a:t> Zhang*. "Quantifying Memorization Across Neural Language Models." In submission 2022.</a:t>
            </a:r>
          </a:p>
        </p:txBody>
      </p:sp>
    </p:spTree>
    <p:extLst>
      <p:ext uri="{BB962C8B-B14F-4D97-AF65-F5344CB8AC3E}">
        <p14:creationId xmlns:p14="http://schemas.microsoft.com/office/powerpoint/2010/main" val="3438523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3B17FA-DC1A-574C-8B1F-A39576F4DFE9}"/>
              </a:ext>
            </a:extLst>
          </p:cNvPr>
          <p:cNvPicPr>
            <a:picLocks noChangeAspect="1"/>
          </p:cNvPicPr>
          <p:nvPr/>
        </p:nvPicPr>
        <p:blipFill>
          <a:blip r:embed="rId3"/>
          <a:stretch>
            <a:fillRect/>
          </a:stretch>
        </p:blipFill>
        <p:spPr>
          <a:xfrm>
            <a:off x="0" y="1617503"/>
            <a:ext cx="12192000" cy="4524866"/>
          </a:xfrm>
          <a:prstGeom prst="rect">
            <a:avLst/>
          </a:prstGeom>
        </p:spPr>
      </p:pic>
      <p:sp>
        <p:nvSpPr>
          <p:cNvPr id="5" name="Slide Number Placeholder 4">
            <a:extLst>
              <a:ext uri="{FF2B5EF4-FFF2-40B4-BE49-F238E27FC236}">
                <a16:creationId xmlns:a16="http://schemas.microsoft.com/office/drawing/2014/main" id="{B2F5762C-0190-1D43-A040-435D47E02769}"/>
              </a:ext>
            </a:extLst>
          </p:cNvPr>
          <p:cNvSpPr>
            <a:spLocks noGrp="1"/>
          </p:cNvSpPr>
          <p:nvPr>
            <p:ph type="sldNum" sz="quarter" idx="12"/>
          </p:nvPr>
        </p:nvSpPr>
        <p:spPr/>
        <p:txBody>
          <a:bodyPr/>
          <a:lstStyle/>
          <a:p>
            <a:fld id="{654E4DE7-2D08-6148-917C-4321D781EDEB}" type="slidenum">
              <a:rPr lang="en-US" smtClean="0"/>
              <a:t>9</a:t>
            </a:fld>
            <a:endParaRPr lang="en-US"/>
          </a:p>
        </p:txBody>
      </p:sp>
      <p:sp>
        <p:nvSpPr>
          <p:cNvPr id="6" name="TextBox 5">
            <a:extLst>
              <a:ext uri="{FF2B5EF4-FFF2-40B4-BE49-F238E27FC236}">
                <a16:creationId xmlns:a16="http://schemas.microsoft.com/office/drawing/2014/main" id="{D97B1F71-83AF-B040-A886-4931E80A1B85}"/>
              </a:ext>
            </a:extLst>
          </p:cNvPr>
          <p:cNvSpPr txBox="1"/>
          <p:nvPr/>
        </p:nvSpPr>
        <p:spPr>
          <a:xfrm>
            <a:off x="238125" y="6002063"/>
            <a:ext cx="11115675" cy="646331"/>
          </a:xfrm>
          <a:prstGeom prst="rect">
            <a:avLst/>
          </a:prstGeom>
          <a:noFill/>
        </p:spPr>
        <p:txBody>
          <a:bodyPr wrap="square" rtlCol="0">
            <a:spAutoFit/>
          </a:bodyPr>
          <a:lstStyle/>
          <a:p>
            <a:r>
              <a:rPr lang="en-US" dirty="0"/>
              <a:t>In 2019, the company </a:t>
            </a:r>
            <a:r>
              <a:rPr lang="en-US" dirty="0" err="1"/>
              <a:t>OpenAI</a:t>
            </a:r>
            <a:r>
              <a:rPr lang="en-US" dirty="0"/>
              <a:t> announced GPT-2 (General Purpose Transformer 2),</a:t>
            </a:r>
          </a:p>
          <a:p>
            <a:r>
              <a:rPr lang="en-US" dirty="0"/>
              <a:t>a 1.5B parameter neural language model “too dangerous” to release.</a:t>
            </a:r>
          </a:p>
        </p:txBody>
      </p:sp>
      <p:sp>
        <p:nvSpPr>
          <p:cNvPr id="18" name="Title 4">
            <a:extLst>
              <a:ext uri="{FF2B5EF4-FFF2-40B4-BE49-F238E27FC236}">
                <a16:creationId xmlns:a16="http://schemas.microsoft.com/office/drawing/2014/main" id="{74750154-6A88-2449-93D5-D2CA40DB4AC6}"/>
              </a:ext>
            </a:extLst>
          </p:cNvPr>
          <p:cNvSpPr>
            <a:spLocks noGrp="1"/>
          </p:cNvSpPr>
          <p:nvPr>
            <p:ph type="title"/>
          </p:nvPr>
        </p:nvSpPr>
        <p:spPr>
          <a:xfrm>
            <a:off x="838200" y="152183"/>
            <a:ext cx="10515600" cy="1325563"/>
          </a:xfrm>
        </p:spPr>
        <p:txBody>
          <a:bodyPr>
            <a:normAutofit/>
          </a:bodyPr>
          <a:lstStyle/>
          <a:p>
            <a:r>
              <a:rPr lang="en-US" sz="3600" dirty="0"/>
              <a:t>Thesis: Understanding the Limitations of Using </a:t>
            </a:r>
            <a:r>
              <a:rPr lang="en-US" sz="3600" b="1" dirty="0">
                <a:highlight>
                  <a:srgbClr val="FFFF00"/>
                </a:highlight>
              </a:rPr>
              <a:t>Large Language Models</a:t>
            </a:r>
            <a:r>
              <a:rPr lang="en-US" sz="3600" b="1" dirty="0"/>
              <a:t> </a:t>
            </a:r>
            <a:r>
              <a:rPr lang="en-US" sz="3600" dirty="0"/>
              <a:t>for Text Generation</a:t>
            </a:r>
          </a:p>
        </p:txBody>
      </p:sp>
    </p:spTree>
    <p:extLst>
      <p:ext uri="{BB962C8B-B14F-4D97-AF65-F5344CB8AC3E}">
        <p14:creationId xmlns:p14="http://schemas.microsoft.com/office/powerpoint/2010/main" val="35959662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50F64-1512-EE4C-AAAD-DCAC3E4A98B8}"/>
              </a:ext>
            </a:extLst>
          </p:cNvPr>
          <p:cNvSpPr>
            <a:spLocks noGrp="1"/>
          </p:cNvSpPr>
          <p:nvPr>
            <p:ph type="title"/>
          </p:nvPr>
        </p:nvSpPr>
        <p:spPr/>
        <p:txBody>
          <a:bodyPr/>
          <a:lstStyle/>
          <a:p>
            <a:r>
              <a:rPr lang="en-US" dirty="0"/>
              <a:t>Three Strategies to Reduce Memorization</a:t>
            </a:r>
          </a:p>
        </p:txBody>
      </p:sp>
      <p:sp>
        <p:nvSpPr>
          <p:cNvPr id="3" name="Content Placeholder 2">
            <a:extLst>
              <a:ext uri="{FF2B5EF4-FFF2-40B4-BE49-F238E27FC236}">
                <a16:creationId xmlns:a16="http://schemas.microsoft.com/office/drawing/2014/main" id="{941BDED3-603C-5645-8CC8-E3526005FB8C}"/>
              </a:ext>
            </a:extLst>
          </p:cNvPr>
          <p:cNvSpPr>
            <a:spLocks noGrp="1"/>
          </p:cNvSpPr>
          <p:nvPr>
            <p:ph idx="1"/>
          </p:nvPr>
        </p:nvSpPr>
        <p:spPr/>
        <p:txBody>
          <a:bodyPr/>
          <a:lstStyle/>
          <a:p>
            <a:r>
              <a:rPr lang="en-US" dirty="0"/>
              <a:t>Prevent memorized outputs from appearing during generation.</a:t>
            </a:r>
          </a:p>
          <a:p>
            <a:r>
              <a:rPr lang="en-US" dirty="0"/>
              <a:t>Use smaller models.</a:t>
            </a:r>
          </a:p>
          <a:p>
            <a:pPr lvl="1"/>
            <a:r>
              <a:rPr lang="en-US" dirty="0"/>
              <a:t>Models are rapidly getting bigger than their training data:</a:t>
            </a:r>
          </a:p>
          <a:p>
            <a:pPr lvl="2"/>
            <a:r>
              <a:rPr lang="en-US" dirty="0"/>
              <a:t>GPT-3 is a 175B parameter model. That’s ~700 GB of model parameters.</a:t>
            </a:r>
          </a:p>
          <a:p>
            <a:pPr lvl="2"/>
            <a:r>
              <a:rPr lang="en-US" dirty="0"/>
              <a:t>GPT-3 was trained on 300 billion tokens of text. That’s &lt;600GB of training data.</a:t>
            </a:r>
          </a:p>
          <a:p>
            <a:r>
              <a:rPr lang="en-US" dirty="0"/>
              <a:t>Deduplicate training data.</a:t>
            </a:r>
          </a:p>
        </p:txBody>
      </p:sp>
      <p:sp>
        <p:nvSpPr>
          <p:cNvPr id="4" name="Slide Number Placeholder 3">
            <a:extLst>
              <a:ext uri="{FF2B5EF4-FFF2-40B4-BE49-F238E27FC236}">
                <a16:creationId xmlns:a16="http://schemas.microsoft.com/office/drawing/2014/main" id="{2E59CF74-ED42-EC42-B2FA-C9F5BA866060}"/>
              </a:ext>
            </a:extLst>
          </p:cNvPr>
          <p:cNvSpPr>
            <a:spLocks noGrp="1"/>
          </p:cNvSpPr>
          <p:nvPr>
            <p:ph type="sldNum" sz="quarter" idx="12"/>
          </p:nvPr>
        </p:nvSpPr>
        <p:spPr/>
        <p:txBody>
          <a:bodyPr/>
          <a:lstStyle/>
          <a:p>
            <a:fld id="{654E4DE7-2D08-6148-917C-4321D781EDEB}" type="slidenum">
              <a:rPr lang="en-US" smtClean="0"/>
              <a:t>90</a:t>
            </a:fld>
            <a:endParaRPr lang="en-US"/>
          </a:p>
        </p:txBody>
      </p:sp>
      <p:sp>
        <p:nvSpPr>
          <p:cNvPr id="7" name="TextBox 6">
            <a:extLst>
              <a:ext uri="{FF2B5EF4-FFF2-40B4-BE49-F238E27FC236}">
                <a16:creationId xmlns:a16="http://schemas.microsoft.com/office/drawing/2014/main" id="{AA026192-5420-DE46-985D-F7E028D70687}"/>
              </a:ext>
            </a:extLst>
          </p:cNvPr>
          <p:cNvSpPr txBox="1"/>
          <p:nvPr/>
        </p:nvSpPr>
        <p:spPr>
          <a:xfrm>
            <a:off x="133109" y="6262042"/>
            <a:ext cx="7101068" cy="461665"/>
          </a:xfrm>
          <a:prstGeom prst="rect">
            <a:avLst/>
          </a:prstGeom>
          <a:noFill/>
        </p:spPr>
        <p:txBody>
          <a:bodyPr wrap="square">
            <a:spAutoFit/>
          </a:bodyPr>
          <a:lstStyle/>
          <a:p>
            <a:pPr marL="11113">
              <a:buNone/>
            </a:pPr>
            <a:r>
              <a:rPr lang="en-US" sz="1200" dirty="0">
                <a:solidFill>
                  <a:schemeClr val="bg1">
                    <a:lumMod val="50000"/>
                  </a:schemeClr>
                </a:solidFill>
                <a:latin typeface="+mj-lt"/>
              </a:rPr>
              <a:t>Nicholas </a:t>
            </a:r>
            <a:r>
              <a:rPr lang="en-US" sz="1200" dirty="0" err="1">
                <a:solidFill>
                  <a:schemeClr val="bg1">
                    <a:lumMod val="50000"/>
                  </a:schemeClr>
                </a:solidFill>
                <a:latin typeface="+mj-lt"/>
              </a:rPr>
              <a:t>Carlini</a:t>
            </a:r>
            <a:r>
              <a:rPr lang="en-US" sz="1200" dirty="0">
                <a:solidFill>
                  <a:schemeClr val="bg1">
                    <a:lumMod val="50000"/>
                  </a:schemeClr>
                </a:solidFill>
                <a:latin typeface="+mj-lt"/>
              </a:rPr>
              <a:t>*, </a:t>
            </a:r>
            <a:r>
              <a:rPr lang="en-US" sz="1200" u="sng" dirty="0">
                <a:solidFill>
                  <a:schemeClr val="bg1">
                    <a:lumMod val="50000"/>
                  </a:schemeClr>
                </a:solidFill>
                <a:latin typeface="+mj-lt"/>
              </a:rPr>
              <a:t>Daphne Ippolito*,</a:t>
            </a:r>
            <a:r>
              <a:rPr lang="en-US" sz="1200" dirty="0">
                <a:solidFill>
                  <a:schemeClr val="bg1">
                    <a:lumMod val="50000"/>
                  </a:schemeClr>
                </a:solidFill>
                <a:latin typeface="+mj-lt"/>
              </a:rPr>
              <a:t> Matthew Jagielski*, Katherine Lee*, Florian </a:t>
            </a:r>
            <a:r>
              <a:rPr lang="en-US" sz="1200" dirty="0" err="1">
                <a:solidFill>
                  <a:schemeClr val="bg1">
                    <a:lumMod val="50000"/>
                  </a:schemeClr>
                </a:solidFill>
                <a:latin typeface="+mj-lt"/>
              </a:rPr>
              <a:t>Tramer</a:t>
            </a:r>
            <a:r>
              <a:rPr lang="en-US" sz="1200" dirty="0">
                <a:solidFill>
                  <a:schemeClr val="bg1">
                    <a:lumMod val="50000"/>
                  </a:schemeClr>
                </a:solidFill>
                <a:latin typeface="+mj-lt"/>
              </a:rPr>
              <a:t>*, </a:t>
            </a:r>
            <a:r>
              <a:rPr lang="en-US" sz="1200" dirty="0" err="1">
                <a:solidFill>
                  <a:schemeClr val="bg1">
                    <a:lumMod val="50000"/>
                  </a:schemeClr>
                </a:solidFill>
                <a:latin typeface="+mj-lt"/>
              </a:rPr>
              <a:t>Chiyuan</a:t>
            </a:r>
            <a:r>
              <a:rPr lang="en-US" sz="1200" dirty="0">
                <a:solidFill>
                  <a:schemeClr val="bg1">
                    <a:lumMod val="50000"/>
                  </a:schemeClr>
                </a:solidFill>
                <a:latin typeface="+mj-lt"/>
              </a:rPr>
              <a:t> Zhang*. "Quantifying Memorization Across Neural Language Models." In submission 2022.</a:t>
            </a:r>
          </a:p>
        </p:txBody>
      </p:sp>
    </p:spTree>
    <p:extLst>
      <p:ext uri="{BB962C8B-B14F-4D97-AF65-F5344CB8AC3E}">
        <p14:creationId xmlns:p14="http://schemas.microsoft.com/office/powerpoint/2010/main" val="7697030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7377F1-3171-6E4F-8914-5AC603984B6C}"/>
              </a:ext>
            </a:extLst>
          </p:cNvPr>
          <p:cNvSpPr>
            <a:spLocks noGrp="1"/>
          </p:cNvSpPr>
          <p:nvPr>
            <p:ph type="title"/>
          </p:nvPr>
        </p:nvSpPr>
        <p:spPr/>
        <p:txBody>
          <a:bodyPr/>
          <a:lstStyle/>
          <a:p>
            <a:r>
              <a:rPr lang="en-US" dirty="0"/>
              <a:t>Training on deduplicated data reduces memorization.</a:t>
            </a:r>
          </a:p>
        </p:txBody>
      </p:sp>
      <p:sp>
        <p:nvSpPr>
          <p:cNvPr id="5" name="Text Placeholder 4">
            <a:extLst>
              <a:ext uri="{FF2B5EF4-FFF2-40B4-BE49-F238E27FC236}">
                <a16:creationId xmlns:a16="http://schemas.microsoft.com/office/drawing/2014/main" id="{5C644D13-E967-5B41-A65A-BE5526DF56BD}"/>
              </a:ext>
            </a:extLst>
          </p:cNvPr>
          <p:cNvSpPr>
            <a:spLocks noGrp="1"/>
          </p:cNvSpPr>
          <p:nvPr>
            <p:ph type="body" idx="1"/>
          </p:nvPr>
        </p:nvSpPr>
        <p:spPr/>
        <p:txBody>
          <a:bodyPr/>
          <a:lstStyle/>
          <a:p>
            <a:r>
              <a:rPr lang="en-US" dirty="0"/>
              <a:t>(without hurting model quality!)</a:t>
            </a:r>
          </a:p>
        </p:txBody>
      </p:sp>
      <p:sp>
        <p:nvSpPr>
          <p:cNvPr id="6" name="Slide Number Placeholder 5">
            <a:extLst>
              <a:ext uri="{FF2B5EF4-FFF2-40B4-BE49-F238E27FC236}">
                <a16:creationId xmlns:a16="http://schemas.microsoft.com/office/drawing/2014/main" id="{3ABBD5F2-B3F6-E14F-A240-2BF2B3F0F277}"/>
              </a:ext>
            </a:extLst>
          </p:cNvPr>
          <p:cNvSpPr>
            <a:spLocks noGrp="1"/>
          </p:cNvSpPr>
          <p:nvPr>
            <p:ph type="sldNum" sz="quarter" idx="12"/>
          </p:nvPr>
        </p:nvSpPr>
        <p:spPr/>
        <p:txBody>
          <a:bodyPr/>
          <a:lstStyle/>
          <a:p>
            <a:fld id="{654E4DE7-2D08-6148-917C-4321D781EDEB}" type="slidenum">
              <a:rPr lang="en-US" smtClean="0"/>
              <a:t>91</a:t>
            </a:fld>
            <a:endParaRPr lang="en-US"/>
          </a:p>
        </p:txBody>
      </p:sp>
      <p:sp>
        <p:nvSpPr>
          <p:cNvPr id="7" name="TextBox 6">
            <a:extLst>
              <a:ext uri="{FF2B5EF4-FFF2-40B4-BE49-F238E27FC236}">
                <a16:creationId xmlns:a16="http://schemas.microsoft.com/office/drawing/2014/main" id="{772B5F4B-8470-294C-8E7A-37540728CAF4}"/>
              </a:ext>
            </a:extLst>
          </p:cNvPr>
          <p:cNvSpPr txBox="1"/>
          <p:nvPr/>
        </p:nvSpPr>
        <p:spPr>
          <a:xfrm>
            <a:off x="133109" y="6262042"/>
            <a:ext cx="7101068" cy="461665"/>
          </a:xfrm>
          <a:prstGeom prst="rect">
            <a:avLst/>
          </a:prstGeom>
          <a:noFill/>
        </p:spPr>
        <p:txBody>
          <a:bodyPr wrap="square">
            <a:spAutoFit/>
          </a:bodyPr>
          <a:lstStyle/>
          <a:p>
            <a:pPr marL="11113">
              <a:buNone/>
            </a:pPr>
            <a:r>
              <a:rPr lang="en-US" sz="1200" dirty="0">
                <a:solidFill>
                  <a:schemeClr val="bg1">
                    <a:lumMod val="50000"/>
                  </a:schemeClr>
                </a:solidFill>
                <a:latin typeface="+mj-lt"/>
              </a:rPr>
              <a:t>Katherine Lee*, </a:t>
            </a:r>
            <a:r>
              <a:rPr lang="en-US" sz="1200" b="1" u="sng" dirty="0">
                <a:solidFill>
                  <a:schemeClr val="bg1">
                    <a:lumMod val="50000"/>
                  </a:schemeClr>
                </a:solidFill>
                <a:latin typeface="+mj-lt"/>
              </a:rPr>
              <a:t>Daphne Ippolito</a:t>
            </a:r>
            <a:r>
              <a:rPr lang="en-US" sz="1200" dirty="0">
                <a:solidFill>
                  <a:schemeClr val="bg1">
                    <a:lumMod val="50000"/>
                  </a:schemeClr>
                </a:solidFill>
                <a:latin typeface="+mj-lt"/>
              </a:rPr>
              <a:t>*, Andrew Nystrom, </a:t>
            </a:r>
            <a:r>
              <a:rPr lang="en-US" sz="1200" dirty="0" err="1">
                <a:solidFill>
                  <a:schemeClr val="bg1">
                    <a:lumMod val="50000"/>
                  </a:schemeClr>
                </a:solidFill>
                <a:latin typeface="+mj-lt"/>
              </a:rPr>
              <a:t>Chiyuan</a:t>
            </a:r>
            <a:r>
              <a:rPr lang="en-US" sz="1200" dirty="0">
                <a:solidFill>
                  <a:schemeClr val="bg1">
                    <a:lumMod val="50000"/>
                  </a:schemeClr>
                </a:solidFill>
                <a:latin typeface="+mj-lt"/>
              </a:rPr>
              <a:t> Zhang, Douglas Eck, Chris </a:t>
            </a:r>
            <a:r>
              <a:rPr lang="en-US" sz="1200" dirty="0" err="1">
                <a:solidFill>
                  <a:schemeClr val="bg1">
                    <a:lumMod val="50000"/>
                  </a:schemeClr>
                </a:solidFill>
                <a:latin typeface="+mj-lt"/>
              </a:rPr>
              <a:t>Callison</a:t>
            </a:r>
            <a:r>
              <a:rPr lang="en-US" sz="1200" dirty="0">
                <a:solidFill>
                  <a:schemeClr val="bg1">
                    <a:lumMod val="50000"/>
                  </a:schemeClr>
                </a:solidFill>
                <a:latin typeface="+mj-lt"/>
              </a:rPr>
              <a:t>-Burch, and Nicholas </a:t>
            </a:r>
            <a:r>
              <a:rPr lang="en-US" sz="1200" dirty="0" err="1">
                <a:solidFill>
                  <a:schemeClr val="bg1">
                    <a:lumMod val="50000"/>
                  </a:schemeClr>
                </a:solidFill>
                <a:latin typeface="+mj-lt"/>
              </a:rPr>
              <a:t>Carlini</a:t>
            </a:r>
            <a:r>
              <a:rPr lang="en-US" sz="1200" dirty="0">
                <a:solidFill>
                  <a:schemeClr val="bg1">
                    <a:lumMod val="50000"/>
                  </a:schemeClr>
                </a:solidFill>
                <a:latin typeface="+mj-lt"/>
              </a:rPr>
              <a:t>. "Deduplicating Training Data makes Language Models Better." In ACL 2022.</a:t>
            </a:r>
          </a:p>
        </p:txBody>
      </p:sp>
    </p:spTree>
    <p:extLst>
      <p:ext uri="{BB962C8B-B14F-4D97-AF65-F5344CB8AC3E}">
        <p14:creationId xmlns:p14="http://schemas.microsoft.com/office/powerpoint/2010/main" val="761633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C5211-C11E-9D4E-BD7F-C60325A69E07}"/>
              </a:ext>
            </a:extLst>
          </p:cNvPr>
          <p:cNvSpPr>
            <a:spLocks noGrp="1"/>
          </p:cNvSpPr>
          <p:nvPr>
            <p:ph type="title"/>
          </p:nvPr>
        </p:nvSpPr>
        <p:spPr/>
        <p:txBody>
          <a:bodyPr/>
          <a:lstStyle/>
          <a:p>
            <a:r>
              <a:rPr lang="en-US" dirty="0"/>
              <a:t>Good Deduplication is Difficult</a:t>
            </a:r>
          </a:p>
        </p:txBody>
      </p:sp>
      <p:pic>
        <p:nvPicPr>
          <p:cNvPr id="6" name="Content Placeholder 5">
            <a:extLst>
              <a:ext uri="{FF2B5EF4-FFF2-40B4-BE49-F238E27FC236}">
                <a16:creationId xmlns:a16="http://schemas.microsoft.com/office/drawing/2014/main" id="{FFB8D376-3B64-9640-87BC-EDBFC2C39567}"/>
              </a:ext>
            </a:extLst>
          </p:cNvPr>
          <p:cNvPicPr>
            <a:picLocks noGrp="1" noChangeAspect="1"/>
          </p:cNvPicPr>
          <p:nvPr>
            <p:ph idx="1"/>
          </p:nvPr>
        </p:nvPicPr>
        <p:blipFill>
          <a:blip r:embed="rId2"/>
          <a:srcRect/>
          <a:stretch/>
        </p:blipFill>
        <p:spPr>
          <a:xfrm>
            <a:off x="1198178" y="1574608"/>
            <a:ext cx="9795644" cy="4897822"/>
          </a:xfrm>
        </p:spPr>
      </p:pic>
      <p:sp>
        <p:nvSpPr>
          <p:cNvPr id="4" name="Slide Number Placeholder 3">
            <a:extLst>
              <a:ext uri="{FF2B5EF4-FFF2-40B4-BE49-F238E27FC236}">
                <a16:creationId xmlns:a16="http://schemas.microsoft.com/office/drawing/2014/main" id="{663F79A1-4507-CB49-B8A7-A81B9D921724}"/>
              </a:ext>
            </a:extLst>
          </p:cNvPr>
          <p:cNvSpPr>
            <a:spLocks noGrp="1"/>
          </p:cNvSpPr>
          <p:nvPr>
            <p:ph type="sldNum" sz="quarter" idx="12"/>
          </p:nvPr>
        </p:nvSpPr>
        <p:spPr/>
        <p:txBody>
          <a:bodyPr/>
          <a:lstStyle/>
          <a:p>
            <a:fld id="{654E4DE7-2D08-6148-917C-4321D781EDEB}" type="slidenum">
              <a:rPr lang="en-US" smtClean="0"/>
              <a:t>92</a:t>
            </a:fld>
            <a:endParaRPr lang="en-US"/>
          </a:p>
        </p:txBody>
      </p:sp>
      <p:sp>
        <p:nvSpPr>
          <p:cNvPr id="5" name="Rectangle 4">
            <a:extLst>
              <a:ext uri="{FF2B5EF4-FFF2-40B4-BE49-F238E27FC236}">
                <a16:creationId xmlns:a16="http://schemas.microsoft.com/office/drawing/2014/main" id="{169EE39B-1399-D64C-B72E-354776ABBBA8}"/>
              </a:ext>
            </a:extLst>
          </p:cNvPr>
          <p:cNvSpPr/>
          <p:nvPr/>
        </p:nvSpPr>
        <p:spPr>
          <a:xfrm>
            <a:off x="1198178" y="3197291"/>
            <a:ext cx="9431722" cy="30892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E8177B9-981D-974B-97C5-9444801BA54C}"/>
              </a:ext>
            </a:extLst>
          </p:cNvPr>
          <p:cNvSpPr txBox="1"/>
          <p:nvPr/>
        </p:nvSpPr>
        <p:spPr>
          <a:xfrm>
            <a:off x="133109" y="6262042"/>
            <a:ext cx="7101068" cy="461665"/>
          </a:xfrm>
          <a:prstGeom prst="rect">
            <a:avLst/>
          </a:prstGeom>
          <a:noFill/>
        </p:spPr>
        <p:txBody>
          <a:bodyPr wrap="square">
            <a:spAutoFit/>
          </a:bodyPr>
          <a:lstStyle/>
          <a:p>
            <a:pPr marL="11113">
              <a:buNone/>
            </a:pPr>
            <a:r>
              <a:rPr lang="en-US" sz="1200" dirty="0">
                <a:solidFill>
                  <a:schemeClr val="bg1">
                    <a:lumMod val="50000"/>
                  </a:schemeClr>
                </a:solidFill>
                <a:latin typeface="+mj-lt"/>
              </a:rPr>
              <a:t>Katherine Lee*, </a:t>
            </a:r>
            <a:r>
              <a:rPr lang="en-US" sz="1200" b="1" u="sng" dirty="0">
                <a:solidFill>
                  <a:schemeClr val="bg1">
                    <a:lumMod val="50000"/>
                  </a:schemeClr>
                </a:solidFill>
                <a:latin typeface="+mj-lt"/>
              </a:rPr>
              <a:t>Daphne Ippolito</a:t>
            </a:r>
            <a:r>
              <a:rPr lang="en-US" sz="1200" dirty="0">
                <a:solidFill>
                  <a:schemeClr val="bg1">
                    <a:lumMod val="50000"/>
                  </a:schemeClr>
                </a:solidFill>
                <a:latin typeface="+mj-lt"/>
              </a:rPr>
              <a:t>*, Andrew Nystrom, </a:t>
            </a:r>
            <a:r>
              <a:rPr lang="en-US" sz="1200" dirty="0" err="1">
                <a:solidFill>
                  <a:schemeClr val="bg1">
                    <a:lumMod val="50000"/>
                  </a:schemeClr>
                </a:solidFill>
                <a:latin typeface="+mj-lt"/>
              </a:rPr>
              <a:t>Chiyuan</a:t>
            </a:r>
            <a:r>
              <a:rPr lang="en-US" sz="1200" dirty="0">
                <a:solidFill>
                  <a:schemeClr val="bg1">
                    <a:lumMod val="50000"/>
                  </a:schemeClr>
                </a:solidFill>
                <a:latin typeface="+mj-lt"/>
              </a:rPr>
              <a:t> Zhang, Douglas Eck, Chris </a:t>
            </a:r>
            <a:r>
              <a:rPr lang="en-US" sz="1200" dirty="0" err="1">
                <a:solidFill>
                  <a:schemeClr val="bg1">
                    <a:lumMod val="50000"/>
                  </a:schemeClr>
                </a:solidFill>
                <a:latin typeface="+mj-lt"/>
              </a:rPr>
              <a:t>Callison</a:t>
            </a:r>
            <a:r>
              <a:rPr lang="en-US" sz="1200" dirty="0">
                <a:solidFill>
                  <a:schemeClr val="bg1">
                    <a:lumMod val="50000"/>
                  </a:schemeClr>
                </a:solidFill>
                <a:latin typeface="+mj-lt"/>
              </a:rPr>
              <a:t>-Burch, and Nicholas </a:t>
            </a:r>
            <a:r>
              <a:rPr lang="en-US" sz="1200" dirty="0" err="1">
                <a:solidFill>
                  <a:schemeClr val="bg1">
                    <a:lumMod val="50000"/>
                  </a:schemeClr>
                </a:solidFill>
                <a:latin typeface="+mj-lt"/>
              </a:rPr>
              <a:t>Carlini</a:t>
            </a:r>
            <a:r>
              <a:rPr lang="en-US" sz="1200" dirty="0">
                <a:solidFill>
                  <a:schemeClr val="bg1">
                    <a:lumMod val="50000"/>
                  </a:schemeClr>
                </a:solidFill>
                <a:latin typeface="+mj-lt"/>
              </a:rPr>
              <a:t>. "Deduplicating Training Data makes Language Models Better." In ACL 2022.</a:t>
            </a:r>
          </a:p>
        </p:txBody>
      </p:sp>
    </p:spTree>
    <p:extLst>
      <p:ext uri="{BB962C8B-B14F-4D97-AF65-F5344CB8AC3E}">
        <p14:creationId xmlns:p14="http://schemas.microsoft.com/office/powerpoint/2010/main" val="3542969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C5211-C11E-9D4E-BD7F-C60325A69E07}"/>
              </a:ext>
            </a:extLst>
          </p:cNvPr>
          <p:cNvSpPr>
            <a:spLocks noGrp="1"/>
          </p:cNvSpPr>
          <p:nvPr>
            <p:ph type="title"/>
          </p:nvPr>
        </p:nvSpPr>
        <p:spPr/>
        <p:txBody>
          <a:bodyPr/>
          <a:lstStyle/>
          <a:p>
            <a:r>
              <a:rPr lang="en-US" dirty="0"/>
              <a:t>Good Deduplication is Difficult</a:t>
            </a:r>
          </a:p>
        </p:txBody>
      </p:sp>
      <p:pic>
        <p:nvPicPr>
          <p:cNvPr id="6" name="Content Placeholder 5">
            <a:extLst>
              <a:ext uri="{FF2B5EF4-FFF2-40B4-BE49-F238E27FC236}">
                <a16:creationId xmlns:a16="http://schemas.microsoft.com/office/drawing/2014/main" id="{FFB8D376-3B64-9640-87BC-EDBFC2C39567}"/>
              </a:ext>
            </a:extLst>
          </p:cNvPr>
          <p:cNvPicPr>
            <a:picLocks noGrp="1" noChangeAspect="1"/>
          </p:cNvPicPr>
          <p:nvPr>
            <p:ph idx="1"/>
          </p:nvPr>
        </p:nvPicPr>
        <p:blipFill>
          <a:blip r:embed="rId2"/>
          <a:srcRect/>
          <a:stretch/>
        </p:blipFill>
        <p:spPr>
          <a:xfrm>
            <a:off x="1198178" y="1574608"/>
            <a:ext cx="9795644" cy="4897822"/>
          </a:xfrm>
        </p:spPr>
      </p:pic>
      <p:sp>
        <p:nvSpPr>
          <p:cNvPr id="4" name="Slide Number Placeholder 3">
            <a:extLst>
              <a:ext uri="{FF2B5EF4-FFF2-40B4-BE49-F238E27FC236}">
                <a16:creationId xmlns:a16="http://schemas.microsoft.com/office/drawing/2014/main" id="{663F79A1-4507-CB49-B8A7-A81B9D921724}"/>
              </a:ext>
            </a:extLst>
          </p:cNvPr>
          <p:cNvSpPr>
            <a:spLocks noGrp="1"/>
          </p:cNvSpPr>
          <p:nvPr>
            <p:ph type="sldNum" sz="quarter" idx="12"/>
          </p:nvPr>
        </p:nvSpPr>
        <p:spPr/>
        <p:txBody>
          <a:bodyPr/>
          <a:lstStyle/>
          <a:p>
            <a:fld id="{654E4DE7-2D08-6148-917C-4321D781EDEB}" type="slidenum">
              <a:rPr lang="en-US" smtClean="0"/>
              <a:t>93</a:t>
            </a:fld>
            <a:endParaRPr lang="en-US"/>
          </a:p>
        </p:txBody>
      </p:sp>
      <p:sp>
        <p:nvSpPr>
          <p:cNvPr id="5" name="Rectangle 4">
            <a:extLst>
              <a:ext uri="{FF2B5EF4-FFF2-40B4-BE49-F238E27FC236}">
                <a16:creationId xmlns:a16="http://schemas.microsoft.com/office/drawing/2014/main" id="{CB6A80BA-FC57-D84C-AF9C-0A92557506DA}"/>
              </a:ext>
            </a:extLst>
          </p:cNvPr>
          <p:cNvSpPr/>
          <p:nvPr/>
        </p:nvSpPr>
        <p:spPr>
          <a:xfrm>
            <a:off x="1198178" y="3694921"/>
            <a:ext cx="9431722" cy="2591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5DEE383-9A36-3646-8A84-69AF0704CF1B}"/>
              </a:ext>
            </a:extLst>
          </p:cNvPr>
          <p:cNvSpPr txBox="1"/>
          <p:nvPr/>
        </p:nvSpPr>
        <p:spPr>
          <a:xfrm>
            <a:off x="133109" y="6262042"/>
            <a:ext cx="7101068" cy="461665"/>
          </a:xfrm>
          <a:prstGeom prst="rect">
            <a:avLst/>
          </a:prstGeom>
          <a:noFill/>
        </p:spPr>
        <p:txBody>
          <a:bodyPr wrap="square">
            <a:spAutoFit/>
          </a:bodyPr>
          <a:lstStyle/>
          <a:p>
            <a:pPr marL="11113">
              <a:buNone/>
            </a:pPr>
            <a:r>
              <a:rPr lang="en-US" sz="1200" dirty="0">
                <a:solidFill>
                  <a:schemeClr val="bg1">
                    <a:lumMod val="50000"/>
                  </a:schemeClr>
                </a:solidFill>
                <a:latin typeface="+mj-lt"/>
              </a:rPr>
              <a:t>Katherine Lee*, </a:t>
            </a:r>
            <a:r>
              <a:rPr lang="en-US" sz="1200" b="1" u="sng" dirty="0">
                <a:solidFill>
                  <a:schemeClr val="bg1">
                    <a:lumMod val="50000"/>
                  </a:schemeClr>
                </a:solidFill>
                <a:latin typeface="+mj-lt"/>
              </a:rPr>
              <a:t>Daphne Ippolito</a:t>
            </a:r>
            <a:r>
              <a:rPr lang="en-US" sz="1200" dirty="0">
                <a:solidFill>
                  <a:schemeClr val="bg1">
                    <a:lumMod val="50000"/>
                  </a:schemeClr>
                </a:solidFill>
                <a:latin typeface="+mj-lt"/>
              </a:rPr>
              <a:t>*, Andrew Nystrom, </a:t>
            </a:r>
            <a:r>
              <a:rPr lang="en-US" sz="1200" dirty="0" err="1">
                <a:solidFill>
                  <a:schemeClr val="bg1">
                    <a:lumMod val="50000"/>
                  </a:schemeClr>
                </a:solidFill>
                <a:latin typeface="+mj-lt"/>
              </a:rPr>
              <a:t>Chiyuan</a:t>
            </a:r>
            <a:r>
              <a:rPr lang="en-US" sz="1200" dirty="0">
                <a:solidFill>
                  <a:schemeClr val="bg1">
                    <a:lumMod val="50000"/>
                  </a:schemeClr>
                </a:solidFill>
                <a:latin typeface="+mj-lt"/>
              </a:rPr>
              <a:t> Zhang, Douglas Eck, Chris </a:t>
            </a:r>
            <a:r>
              <a:rPr lang="en-US" sz="1200" dirty="0" err="1">
                <a:solidFill>
                  <a:schemeClr val="bg1">
                    <a:lumMod val="50000"/>
                  </a:schemeClr>
                </a:solidFill>
                <a:latin typeface="+mj-lt"/>
              </a:rPr>
              <a:t>Callison</a:t>
            </a:r>
            <a:r>
              <a:rPr lang="en-US" sz="1200" dirty="0">
                <a:solidFill>
                  <a:schemeClr val="bg1">
                    <a:lumMod val="50000"/>
                  </a:schemeClr>
                </a:solidFill>
                <a:latin typeface="+mj-lt"/>
              </a:rPr>
              <a:t>-Burch, and Nicholas </a:t>
            </a:r>
            <a:r>
              <a:rPr lang="en-US" sz="1200" dirty="0" err="1">
                <a:solidFill>
                  <a:schemeClr val="bg1">
                    <a:lumMod val="50000"/>
                  </a:schemeClr>
                </a:solidFill>
                <a:latin typeface="+mj-lt"/>
              </a:rPr>
              <a:t>Carlini</a:t>
            </a:r>
            <a:r>
              <a:rPr lang="en-US" sz="1200" dirty="0">
                <a:solidFill>
                  <a:schemeClr val="bg1">
                    <a:lumMod val="50000"/>
                  </a:schemeClr>
                </a:solidFill>
                <a:latin typeface="+mj-lt"/>
              </a:rPr>
              <a:t>. "Deduplicating Training Data makes Language Models Better." In ACL 2022.</a:t>
            </a:r>
          </a:p>
        </p:txBody>
      </p:sp>
    </p:spTree>
    <p:extLst>
      <p:ext uri="{BB962C8B-B14F-4D97-AF65-F5344CB8AC3E}">
        <p14:creationId xmlns:p14="http://schemas.microsoft.com/office/powerpoint/2010/main" val="6145007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C5211-C11E-9D4E-BD7F-C60325A69E07}"/>
              </a:ext>
            </a:extLst>
          </p:cNvPr>
          <p:cNvSpPr>
            <a:spLocks noGrp="1"/>
          </p:cNvSpPr>
          <p:nvPr>
            <p:ph type="title"/>
          </p:nvPr>
        </p:nvSpPr>
        <p:spPr/>
        <p:txBody>
          <a:bodyPr/>
          <a:lstStyle/>
          <a:p>
            <a:r>
              <a:rPr lang="en-US" dirty="0"/>
              <a:t>Good Deduplication is Difficult</a:t>
            </a:r>
          </a:p>
        </p:txBody>
      </p:sp>
      <p:pic>
        <p:nvPicPr>
          <p:cNvPr id="6" name="Content Placeholder 5">
            <a:extLst>
              <a:ext uri="{FF2B5EF4-FFF2-40B4-BE49-F238E27FC236}">
                <a16:creationId xmlns:a16="http://schemas.microsoft.com/office/drawing/2014/main" id="{FFB8D376-3B64-9640-87BC-EDBFC2C39567}"/>
              </a:ext>
            </a:extLst>
          </p:cNvPr>
          <p:cNvPicPr>
            <a:picLocks noGrp="1" noChangeAspect="1"/>
          </p:cNvPicPr>
          <p:nvPr>
            <p:ph idx="1"/>
          </p:nvPr>
        </p:nvPicPr>
        <p:blipFill>
          <a:blip r:embed="rId2"/>
          <a:srcRect/>
          <a:stretch/>
        </p:blipFill>
        <p:spPr>
          <a:xfrm>
            <a:off x="1198178" y="1574608"/>
            <a:ext cx="9795644" cy="4897822"/>
          </a:xfrm>
        </p:spPr>
      </p:pic>
      <p:sp>
        <p:nvSpPr>
          <p:cNvPr id="4" name="Slide Number Placeholder 3">
            <a:extLst>
              <a:ext uri="{FF2B5EF4-FFF2-40B4-BE49-F238E27FC236}">
                <a16:creationId xmlns:a16="http://schemas.microsoft.com/office/drawing/2014/main" id="{663F79A1-4507-CB49-B8A7-A81B9D921724}"/>
              </a:ext>
            </a:extLst>
          </p:cNvPr>
          <p:cNvSpPr>
            <a:spLocks noGrp="1"/>
          </p:cNvSpPr>
          <p:nvPr>
            <p:ph type="sldNum" sz="quarter" idx="12"/>
          </p:nvPr>
        </p:nvSpPr>
        <p:spPr/>
        <p:txBody>
          <a:bodyPr/>
          <a:lstStyle/>
          <a:p>
            <a:fld id="{654E4DE7-2D08-6148-917C-4321D781EDEB}" type="slidenum">
              <a:rPr lang="en-US" smtClean="0"/>
              <a:t>94</a:t>
            </a:fld>
            <a:endParaRPr lang="en-US"/>
          </a:p>
        </p:txBody>
      </p:sp>
      <p:sp>
        <p:nvSpPr>
          <p:cNvPr id="5" name="Rectangle 4">
            <a:extLst>
              <a:ext uri="{FF2B5EF4-FFF2-40B4-BE49-F238E27FC236}">
                <a16:creationId xmlns:a16="http://schemas.microsoft.com/office/drawing/2014/main" id="{BCEB7131-F70B-084B-9442-20D0356E5441}"/>
              </a:ext>
            </a:extLst>
          </p:cNvPr>
          <p:cNvSpPr/>
          <p:nvPr/>
        </p:nvSpPr>
        <p:spPr>
          <a:xfrm>
            <a:off x="1198178" y="5013649"/>
            <a:ext cx="9431722" cy="12728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0271B15-2964-3845-A437-E60F6228EB17}"/>
              </a:ext>
            </a:extLst>
          </p:cNvPr>
          <p:cNvSpPr txBox="1"/>
          <p:nvPr/>
        </p:nvSpPr>
        <p:spPr>
          <a:xfrm>
            <a:off x="133109" y="6262042"/>
            <a:ext cx="7101068" cy="461665"/>
          </a:xfrm>
          <a:prstGeom prst="rect">
            <a:avLst/>
          </a:prstGeom>
          <a:noFill/>
        </p:spPr>
        <p:txBody>
          <a:bodyPr wrap="square">
            <a:spAutoFit/>
          </a:bodyPr>
          <a:lstStyle/>
          <a:p>
            <a:pPr marL="11113">
              <a:buNone/>
            </a:pPr>
            <a:r>
              <a:rPr lang="en-US" sz="1200" dirty="0">
                <a:solidFill>
                  <a:schemeClr val="bg1">
                    <a:lumMod val="50000"/>
                  </a:schemeClr>
                </a:solidFill>
                <a:latin typeface="+mj-lt"/>
              </a:rPr>
              <a:t>Katherine Lee*, </a:t>
            </a:r>
            <a:r>
              <a:rPr lang="en-US" sz="1200" b="1" u="sng" dirty="0">
                <a:solidFill>
                  <a:schemeClr val="bg1">
                    <a:lumMod val="50000"/>
                  </a:schemeClr>
                </a:solidFill>
                <a:latin typeface="+mj-lt"/>
              </a:rPr>
              <a:t>Daphne Ippolito</a:t>
            </a:r>
            <a:r>
              <a:rPr lang="en-US" sz="1200" dirty="0">
                <a:solidFill>
                  <a:schemeClr val="bg1">
                    <a:lumMod val="50000"/>
                  </a:schemeClr>
                </a:solidFill>
                <a:latin typeface="+mj-lt"/>
              </a:rPr>
              <a:t>*, Andrew Nystrom, </a:t>
            </a:r>
            <a:r>
              <a:rPr lang="en-US" sz="1200" dirty="0" err="1">
                <a:solidFill>
                  <a:schemeClr val="bg1">
                    <a:lumMod val="50000"/>
                  </a:schemeClr>
                </a:solidFill>
                <a:latin typeface="+mj-lt"/>
              </a:rPr>
              <a:t>Chiyuan</a:t>
            </a:r>
            <a:r>
              <a:rPr lang="en-US" sz="1200" dirty="0">
                <a:solidFill>
                  <a:schemeClr val="bg1">
                    <a:lumMod val="50000"/>
                  </a:schemeClr>
                </a:solidFill>
                <a:latin typeface="+mj-lt"/>
              </a:rPr>
              <a:t> Zhang, Douglas Eck, Chris </a:t>
            </a:r>
            <a:r>
              <a:rPr lang="en-US" sz="1200" dirty="0" err="1">
                <a:solidFill>
                  <a:schemeClr val="bg1">
                    <a:lumMod val="50000"/>
                  </a:schemeClr>
                </a:solidFill>
                <a:latin typeface="+mj-lt"/>
              </a:rPr>
              <a:t>Callison</a:t>
            </a:r>
            <a:r>
              <a:rPr lang="en-US" sz="1200" dirty="0">
                <a:solidFill>
                  <a:schemeClr val="bg1">
                    <a:lumMod val="50000"/>
                  </a:schemeClr>
                </a:solidFill>
                <a:latin typeface="+mj-lt"/>
              </a:rPr>
              <a:t>-Burch, and Nicholas </a:t>
            </a:r>
            <a:r>
              <a:rPr lang="en-US" sz="1200" dirty="0" err="1">
                <a:solidFill>
                  <a:schemeClr val="bg1">
                    <a:lumMod val="50000"/>
                  </a:schemeClr>
                </a:solidFill>
                <a:latin typeface="+mj-lt"/>
              </a:rPr>
              <a:t>Carlini</a:t>
            </a:r>
            <a:r>
              <a:rPr lang="en-US" sz="1200" dirty="0">
                <a:solidFill>
                  <a:schemeClr val="bg1">
                    <a:lumMod val="50000"/>
                  </a:schemeClr>
                </a:solidFill>
                <a:latin typeface="+mj-lt"/>
              </a:rPr>
              <a:t>. "Deduplicating Training Data makes Language Models Better." In ACL 2022.</a:t>
            </a:r>
          </a:p>
        </p:txBody>
      </p:sp>
    </p:spTree>
    <p:extLst>
      <p:ext uri="{BB962C8B-B14F-4D97-AF65-F5344CB8AC3E}">
        <p14:creationId xmlns:p14="http://schemas.microsoft.com/office/powerpoint/2010/main" val="16216055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C5211-C11E-9D4E-BD7F-C60325A69E07}"/>
              </a:ext>
            </a:extLst>
          </p:cNvPr>
          <p:cNvSpPr>
            <a:spLocks noGrp="1"/>
          </p:cNvSpPr>
          <p:nvPr>
            <p:ph type="title"/>
          </p:nvPr>
        </p:nvSpPr>
        <p:spPr/>
        <p:txBody>
          <a:bodyPr/>
          <a:lstStyle/>
          <a:p>
            <a:r>
              <a:rPr lang="en-US" dirty="0"/>
              <a:t>Good Deduplication is Difficult</a:t>
            </a:r>
          </a:p>
        </p:txBody>
      </p:sp>
      <p:pic>
        <p:nvPicPr>
          <p:cNvPr id="6" name="Content Placeholder 5">
            <a:extLst>
              <a:ext uri="{FF2B5EF4-FFF2-40B4-BE49-F238E27FC236}">
                <a16:creationId xmlns:a16="http://schemas.microsoft.com/office/drawing/2014/main" id="{FFB8D376-3B64-9640-87BC-EDBFC2C39567}"/>
              </a:ext>
            </a:extLst>
          </p:cNvPr>
          <p:cNvPicPr>
            <a:picLocks noGrp="1" noChangeAspect="1"/>
          </p:cNvPicPr>
          <p:nvPr>
            <p:ph idx="1"/>
          </p:nvPr>
        </p:nvPicPr>
        <p:blipFill>
          <a:blip r:embed="rId2"/>
          <a:srcRect/>
          <a:stretch/>
        </p:blipFill>
        <p:spPr>
          <a:xfrm>
            <a:off x="1198178" y="1574608"/>
            <a:ext cx="9795644" cy="4897822"/>
          </a:xfrm>
        </p:spPr>
      </p:pic>
      <p:sp>
        <p:nvSpPr>
          <p:cNvPr id="4" name="Slide Number Placeholder 3">
            <a:extLst>
              <a:ext uri="{FF2B5EF4-FFF2-40B4-BE49-F238E27FC236}">
                <a16:creationId xmlns:a16="http://schemas.microsoft.com/office/drawing/2014/main" id="{663F79A1-4507-CB49-B8A7-A81B9D921724}"/>
              </a:ext>
            </a:extLst>
          </p:cNvPr>
          <p:cNvSpPr>
            <a:spLocks noGrp="1"/>
          </p:cNvSpPr>
          <p:nvPr>
            <p:ph type="sldNum" sz="quarter" idx="12"/>
          </p:nvPr>
        </p:nvSpPr>
        <p:spPr/>
        <p:txBody>
          <a:bodyPr/>
          <a:lstStyle/>
          <a:p>
            <a:fld id="{654E4DE7-2D08-6148-917C-4321D781EDEB}" type="slidenum">
              <a:rPr lang="en-US" smtClean="0"/>
              <a:t>95</a:t>
            </a:fld>
            <a:endParaRPr lang="en-US"/>
          </a:p>
        </p:txBody>
      </p:sp>
    </p:spTree>
    <p:extLst>
      <p:ext uri="{BB962C8B-B14F-4D97-AF65-F5344CB8AC3E}">
        <p14:creationId xmlns:p14="http://schemas.microsoft.com/office/powerpoint/2010/main" val="18235536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F04B6-EF04-1540-BC4C-729319AB208A}"/>
              </a:ext>
            </a:extLst>
          </p:cNvPr>
          <p:cNvSpPr>
            <a:spLocks noGrp="1"/>
          </p:cNvSpPr>
          <p:nvPr>
            <p:ph type="title"/>
          </p:nvPr>
        </p:nvSpPr>
        <p:spPr>
          <a:xfrm>
            <a:off x="838199" y="365125"/>
            <a:ext cx="10829081" cy="1325563"/>
          </a:xfrm>
        </p:spPr>
        <p:txBody>
          <a:bodyPr/>
          <a:lstStyle/>
          <a:p>
            <a:r>
              <a:rPr lang="en-US" dirty="0"/>
              <a:t>Previous Deduplication Efforts were Insufficient</a:t>
            </a:r>
          </a:p>
        </p:txBody>
      </p:sp>
      <p:sp>
        <p:nvSpPr>
          <p:cNvPr id="3" name="Content Placeholder 2">
            <a:extLst>
              <a:ext uri="{FF2B5EF4-FFF2-40B4-BE49-F238E27FC236}">
                <a16:creationId xmlns:a16="http://schemas.microsoft.com/office/drawing/2014/main" id="{7450FBAF-32F6-FF48-BF0F-9AAA8F837FE9}"/>
              </a:ext>
            </a:extLst>
          </p:cNvPr>
          <p:cNvSpPr>
            <a:spLocks noGrp="1"/>
          </p:cNvSpPr>
          <p:nvPr>
            <p:ph idx="1"/>
          </p:nvPr>
        </p:nvSpPr>
        <p:spPr/>
        <p:txBody>
          <a:bodyPr/>
          <a:lstStyle/>
          <a:p>
            <a:r>
              <a:rPr lang="en-US" dirty="0" err="1"/>
              <a:t>Chelba</a:t>
            </a:r>
            <a:r>
              <a:rPr lang="en-US" dirty="0"/>
              <a:t> et al. (2013) Removed exact duplicate examples.  [LM1B]</a:t>
            </a:r>
          </a:p>
          <a:p>
            <a:r>
              <a:rPr lang="en-US" dirty="0" err="1"/>
              <a:t>Raffel</a:t>
            </a:r>
            <a:r>
              <a:rPr lang="en-US" dirty="0"/>
              <a:t> et al. (2019) defined a “paragraph” as all text between two new lines. They removed paragraphs that were identical to any paragraph already in the dataset.  [C4]</a:t>
            </a:r>
          </a:p>
          <a:p>
            <a:r>
              <a:rPr lang="en-US" dirty="0"/>
              <a:t>Zellers et al. (2020) hashed the 50 characters of each example. Remove example with duplicate hashes.  [GROVER]</a:t>
            </a:r>
          </a:p>
        </p:txBody>
      </p:sp>
      <p:sp>
        <p:nvSpPr>
          <p:cNvPr id="4" name="Slide Number Placeholder 3">
            <a:extLst>
              <a:ext uri="{FF2B5EF4-FFF2-40B4-BE49-F238E27FC236}">
                <a16:creationId xmlns:a16="http://schemas.microsoft.com/office/drawing/2014/main" id="{65CF959A-EA5F-B442-A740-8BEC8DEBCF94}"/>
              </a:ext>
            </a:extLst>
          </p:cNvPr>
          <p:cNvSpPr>
            <a:spLocks noGrp="1"/>
          </p:cNvSpPr>
          <p:nvPr>
            <p:ph type="sldNum" sz="quarter" idx="12"/>
          </p:nvPr>
        </p:nvSpPr>
        <p:spPr/>
        <p:txBody>
          <a:bodyPr/>
          <a:lstStyle/>
          <a:p>
            <a:fld id="{654E4DE7-2D08-6148-917C-4321D781EDEB}" type="slidenum">
              <a:rPr lang="en-US" smtClean="0"/>
              <a:t>96</a:t>
            </a:fld>
            <a:endParaRPr lang="en-US"/>
          </a:p>
        </p:txBody>
      </p:sp>
    </p:spTree>
    <p:extLst>
      <p:ext uri="{BB962C8B-B14F-4D97-AF65-F5344CB8AC3E}">
        <p14:creationId xmlns:p14="http://schemas.microsoft.com/office/powerpoint/2010/main" val="29971314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F04B6-EF04-1540-BC4C-729319AB208A}"/>
              </a:ext>
            </a:extLst>
          </p:cNvPr>
          <p:cNvSpPr>
            <a:spLocks noGrp="1"/>
          </p:cNvSpPr>
          <p:nvPr>
            <p:ph type="title"/>
          </p:nvPr>
        </p:nvSpPr>
        <p:spPr/>
        <p:txBody>
          <a:bodyPr/>
          <a:lstStyle/>
          <a:p>
            <a:r>
              <a:rPr lang="en-US" dirty="0"/>
              <a:t>Our Proposed Deduplication Methods</a:t>
            </a:r>
          </a:p>
        </p:txBody>
      </p:sp>
      <p:sp>
        <p:nvSpPr>
          <p:cNvPr id="5" name="Content Placeholder 4">
            <a:extLst>
              <a:ext uri="{FF2B5EF4-FFF2-40B4-BE49-F238E27FC236}">
                <a16:creationId xmlns:a16="http://schemas.microsoft.com/office/drawing/2014/main" id="{5756137F-6448-D54A-A815-16AA37628F50}"/>
              </a:ext>
            </a:extLst>
          </p:cNvPr>
          <p:cNvSpPr>
            <a:spLocks noGrp="1"/>
          </p:cNvSpPr>
          <p:nvPr>
            <p:ph sz="half" idx="1"/>
          </p:nvPr>
        </p:nvSpPr>
        <p:spPr>
          <a:xfrm>
            <a:off x="838200" y="1825625"/>
            <a:ext cx="5032745" cy="4351338"/>
          </a:xfrm>
        </p:spPr>
        <p:txBody>
          <a:bodyPr>
            <a:normAutofit/>
          </a:bodyPr>
          <a:lstStyle/>
          <a:p>
            <a:pPr marL="0" indent="0">
              <a:lnSpc>
                <a:spcPct val="113000"/>
              </a:lnSpc>
              <a:buNone/>
            </a:pPr>
            <a:r>
              <a:rPr lang="en-US" sz="2400" b="1" cap="small" dirty="0" err="1"/>
              <a:t>NearDup</a:t>
            </a:r>
            <a:r>
              <a:rPr lang="en-US" sz="2400" dirty="0"/>
              <a:t>:</a:t>
            </a:r>
          </a:p>
          <a:p>
            <a:pPr>
              <a:lnSpc>
                <a:spcPct val="113000"/>
              </a:lnSpc>
            </a:pPr>
            <a:r>
              <a:rPr lang="en-US" sz="2400" dirty="0"/>
              <a:t>Use an approximate matching algorithm, </a:t>
            </a:r>
            <a:r>
              <a:rPr lang="en-US" sz="2400" dirty="0" err="1"/>
              <a:t>MinHash</a:t>
            </a:r>
            <a:r>
              <a:rPr lang="en-US" sz="2400" dirty="0"/>
              <a:t>, to identify </a:t>
            </a:r>
            <a:r>
              <a:rPr lang="en-US" sz="2400" i="1" dirty="0"/>
              <a:t>examples</a:t>
            </a:r>
            <a:r>
              <a:rPr lang="en-US" sz="2400" dirty="0"/>
              <a:t> with high </a:t>
            </a:r>
            <a:r>
              <a:rPr lang="en-US" sz="2400" i="1" dirty="0"/>
              <a:t>n</a:t>
            </a:r>
            <a:r>
              <a:rPr lang="en-US" sz="2400" dirty="0"/>
              <a:t>-gram overlap.</a:t>
            </a:r>
          </a:p>
          <a:p>
            <a:pPr>
              <a:lnSpc>
                <a:spcPct val="113000"/>
              </a:lnSpc>
            </a:pPr>
            <a:r>
              <a:rPr lang="en-US" sz="2400" dirty="0"/>
              <a:t>For each cluster of near-duplicate examples, we delete all but one.</a:t>
            </a:r>
          </a:p>
        </p:txBody>
      </p:sp>
      <p:sp>
        <p:nvSpPr>
          <p:cNvPr id="6" name="Content Placeholder 5">
            <a:extLst>
              <a:ext uri="{FF2B5EF4-FFF2-40B4-BE49-F238E27FC236}">
                <a16:creationId xmlns:a16="http://schemas.microsoft.com/office/drawing/2014/main" id="{3B4C14F1-80A0-D647-925B-B5CE5A1D2A41}"/>
              </a:ext>
            </a:extLst>
          </p:cNvPr>
          <p:cNvSpPr>
            <a:spLocks noGrp="1"/>
          </p:cNvSpPr>
          <p:nvPr>
            <p:ph sz="half" idx="2"/>
          </p:nvPr>
        </p:nvSpPr>
        <p:spPr>
          <a:xfrm>
            <a:off x="6321055" y="1825625"/>
            <a:ext cx="5181600" cy="4351338"/>
          </a:xfrm>
        </p:spPr>
        <p:txBody>
          <a:bodyPr>
            <a:normAutofit/>
          </a:bodyPr>
          <a:lstStyle/>
          <a:p>
            <a:pPr marL="0" indent="0">
              <a:lnSpc>
                <a:spcPct val="114000"/>
              </a:lnSpc>
              <a:buNone/>
            </a:pPr>
            <a:r>
              <a:rPr lang="en-US" sz="2400" b="1" cap="small" dirty="0" err="1"/>
              <a:t>ExactSubstr</a:t>
            </a:r>
            <a:r>
              <a:rPr lang="en-US" sz="2400" dirty="0"/>
              <a:t>:</a:t>
            </a:r>
          </a:p>
          <a:p>
            <a:pPr>
              <a:lnSpc>
                <a:spcPct val="114000"/>
              </a:lnSpc>
            </a:pPr>
            <a:r>
              <a:rPr lang="en-US" sz="2400" dirty="0"/>
              <a:t>Build a suffix array of the dataset to identify repeating </a:t>
            </a:r>
            <a:r>
              <a:rPr lang="en-US" sz="2400" i="1" dirty="0"/>
              <a:t>substrings </a:t>
            </a:r>
            <a:r>
              <a:rPr lang="en-US" sz="2400" dirty="0"/>
              <a:t>of at least 50 tokens.</a:t>
            </a:r>
          </a:p>
          <a:p>
            <a:pPr>
              <a:lnSpc>
                <a:spcPct val="114000"/>
              </a:lnSpc>
            </a:pPr>
            <a:r>
              <a:rPr lang="en-US" sz="2400" dirty="0"/>
              <a:t>For each 50-token substring, we delete all but one instance.</a:t>
            </a:r>
          </a:p>
        </p:txBody>
      </p:sp>
      <p:sp>
        <p:nvSpPr>
          <p:cNvPr id="4" name="Slide Number Placeholder 3">
            <a:extLst>
              <a:ext uri="{FF2B5EF4-FFF2-40B4-BE49-F238E27FC236}">
                <a16:creationId xmlns:a16="http://schemas.microsoft.com/office/drawing/2014/main" id="{65CF959A-EA5F-B442-A740-8BEC8DEBCF94}"/>
              </a:ext>
            </a:extLst>
          </p:cNvPr>
          <p:cNvSpPr>
            <a:spLocks noGrp="1"/>
          </p:cNvSpPr>
          <p:nvPr>
            <p:ph type="sldNum" sz="quarter" idx="12"/>
          </p:nvPr>
        </p:nvSpPr>
        <p:spPr/>
        <p:txBody>
          <a:bodyPr/>
          <a:lstStyle/>
          <a:p>
            <a:fld id="{654E4DE7-2D08-6148-917C-4321D781EDEB}" type="slidenum">
              <a:rPr lang="en-US" smtClean="0"/>
              <a:t>97</a:t>
            </a:fld>
            <a:endParaRPr lang="en-US"/>
          </a:p>
        </p:txBody>
      </p:sp>
      <p:sp>
        <p:nvSpPr>
          <p:cNvPr id="8" name="TextBox 7">
            <a:extLst>
              <a:ext uri="{FF2B5EF4-FFF2-40B4-BE49-F238E27FC236}">
                <a16:creationId xmlns:a16="http://schemas.microsoft.com/office/drawing/2014/main" id="{1261280D-869A-5447-9455-4EEC96623464}"/>
              </a:ext>
            </a:extLst>
          </p:cNvPr>
          <p:cNvSpPr txBox="1"/>
          <p:nvPr/>
        </p:nvSpPr>
        <p:spPr>
          <a:xfrm>
            <a:off x="133109" y="6262042"/>
            <a:ext cx="7101068" cy="461665"/>
          </a:xfrm>
          <a:prstGeom prst="rect">
            <a:avLst/>
          </a:prstGeom>
          <a:noFill/>
        </p:spPr>
        <p:txBody>
          <a:bodyPr wrap="square">
            <a:spAutoFit/>
          </a:bodyPr>
          <a:lstStyle/>
          <a:p>
            <a:pPr marL="11113">
              <a:buNone/>
            </a:pPr>
            <a:r>
              <a:rPr lang="en-US" sz="1200" dirty="0">
                <a:solidFill>
                  <a:schemeClr val="bg1">
                    <a:lumMod val="50000"/>
                  </a:schemeClr>
                </a:solidFill>
                <a:latin typeface="+mj-lt"/>
              </a:rPr>
              <a:t>Katherine Lee*, </a:t>
            </a:r>
            <a:r>
              <a:rPr lang="en-US" sz="1200" b="1" u="sng" dirty="0">
                <a:solidFill>
                  <a:schemeClr val="bg1">
                    <a:lumMod val="50000"/>
                  </a:schemeClr>
                </a:solidFill>
                <a:latin typeface="+mj-lt"/>
              </a:rPr>
              <a:t>Daphne Ippolito</a:t>
            </a:r>
            <a:r>
              <a:rPr lang="en-US" sz="1200" dirty="0">
                <a:solidFill>
                  <a:schemeClr val="bg1">
                    <a:lumMod val="50000"/>
                  </a:schemeClr>
                </a:solidFill>
                <a:latin typeface="+mj-lt"/>
              </a:rPr>
              <a:t>*, Andrew Nystrom, </a:t>
            </a:r>
            <a:r>
              <a:rPr lang="en-US" sz="1200" dirty="0" err="1">
                <a:solidFill>
                  <a:schemeClr val="bg1">
                    <a:lumMod val="50000"/>
                  </a:schemeClr>
                </a:solidFill>
                <a:latin typeface="+mj-lt"/>
              </a:rPr>
              <a:t>Chiyuan</a:t>
            </a:r>
            <a:r>
              <a:rPr lang="en-US" sz="1200" dirty="0">
                <a:solidFill>
                  <a:schemeClr val="bg1">
                    <a:lumMod val="50000"/>
                  </a:schemeClr>
                </a:solidFill>
                <a:latin typeface="+mj-lt"/>
              </a:rPr>
              <a:t> Zhang, Douglas Eck, Chris </a:t>
            </a:r>
            <a:r>
              <a:rPr lang="en-US" sz="1200" dirty="0" err="1">
                <a:solidFill>
                  <a:schemeClr val="bg1">
                    <a:lumMod val="50000"/>
                  </a:schemeClr>
                </a:solidFill>
                <a:latin typeface="+mj-lt"/>
              </a:rPr>
              <a:t>Callison</a:t>
            </a:r>
            <a:r>
              <a:rPr lang="en-US" sz="1200" dirty="0">
                <a:solidFill>
                  <a:schemeClr val="bg1">
                    <a:lumMod val="50000"/>
                  </a:schemeClr>
                </a:solidFill>
                <a:latin typeface="+mj-lt"/>
              </a:rPr>
              <a:t>-Burch, and Nicholas </a:t>
            </a:r>
            <a:r>
              <a:rPr lang="en-US" sz="1200" dirty="0" err="1">
                <a:solidFill>
                  <a:schemeClr val="bg1">
                    <a:lumMod val="50000"/>
                  </a:schemeClr>
                </a:solidFill>
                <a:latin typeface="+mj-lt"/>
              </a:rPr>
              <a:t>Carlini</a:t>
            </a:r>
            <a:r>
              <a:rPr lang="en-US" sz="1200" dirty="0">
                <a:solidFill>
                  <a:schemeClr val="bg1">
                    <a:lumMod val="50000"/>
                  </a:schemeClr>
                </a:solidFill>
                <a:latin typeface="+mj-lt"/>
              </a:rPr>
              <a:t>. "Deduplicating Training Data makes Language Models Better." In ACL 2022.</a:t>
            </a:r>
          </a:p>
        </p:txBody>
      </p:sp>
      <p:pic>
        <p:nvPicPr>
          <p:cNvPr id="9" name="Picture 8">
            <a:extLst>
              <a:ext uri="{FF2B5EF4-FFF2-40B4-BE49-F238E27FC236}">
                <a16:creationId xmlns:a16="http://schemas.microsoft.com/office/drawing/2014/main" id="{F4FE925A-1A49-7645-9A37-405A7A99BBCB}"/>
              </a:ext>
            </a:extLst>
          </p:cNvPr>
          <p:cNvPicPr>
            <a:picLocks noChangeAspect="1"/>
          </p:cNvPicPr>
          <p:nvPr/>
        </p:nvPicPr>
        <p:blipFill>
          <a:blip r:embed="rId3"/>
          <a:stretch>
            <a:fillRect/>
          </a:stretch>
        </p:blipFill>
        <p:spPr>
          <a:xfrm flipH="1">
            <a:off x="6100397" y="1690688"/>
            <a:ext cx="53325" cy="4351339"/>
          </a:xfrm>
          <a:prstGeom prst="rect">
            <a:avLst/>
          </a:prstGeom>
        </p:spPr>
      </p:pic>
    </p:spTree>
    <p:extLst>
      <p:ext uri="{BB962C8B-B14F-4D97-AF65-F5344CB8AC3E}">
        <p14:creationId xmlns:p14="http://schemas.microsoft.com/office/powerpoint/2010/main" val="42185986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F04B6-EF04-1540-BC4C-729319AB208A}"/>
              </a:ext>
            </a:extLst>
          </p:cNvPr>
          <p:cNvSpPr>
            <a:spLocks noGrp="1"/>
          </p:cNvSpPr>
          <p:nvPr>
            <p:ph type="title"/>
          </p:nvPr>
        </p:nvSpPr>
        <p:spPr/>
        <p:txBody>
          <a:bodyPr/>
          <a:lstStyle/>
          <a:p>
            <a:r>
              <a:rPr lang="en-US" dirty="0"/>
              <a:t>Our Proposed Deduplication Methods</a:t>
            </a:r>
          </a:p>
        </p:txBody>
      </p:sp>
      <p:sp>
        <p:nvSpPr>
          <p:cNvPr id="5" name="Content Placeholder 4">
            <a:extLst>
              <a:ext uri="{FF2B5EF4-FFF2-40B4-BE49-F238E27FC236}">
                <a16:creationId xmlns:a16="http://schemas.microsoft.com/office/drawing/2014/main" id="{5756137F-6448-D54A-A815-16AA37628F50}"/>
              </a:ext>
            </a:extLst>
          </p:cNvPr>
          <p:cNvSpPr>
            <a:spLocks noGrp="1"/>
          </p:cNvSpPr>
          <p:nvPr>
            <p:ph sz="half" idx="1"/>
          </p:nvPr>
        </p:nvSpPr>
        <p:spPr>
          <a:xfrm>
            <a:off x="838200" y="1825625"/>
            <a:ext cx="5032745" cy="4351338"/>
          </a:xfrm>
        </p:spPr>
        <p:txBody>
          <a:bodyPr>
            <a:normAutofit/>
          </a:bodyPr>
          <a:lstStyle/>
          <a:p>
            <a:pPr marL="0" indent="0">
              <a:lnSpc>
                <a:spcPct val="113000"/>
              </a:lnSpc>
              <a:buNone/>
            </a:pPr>
            <a:r>
              <a:rPr lang="en-US" sz="2400" b="1" cap="small" dirty="0" err="1"/>
              <a:t>NearDup</a:t>
            </a:r>
            <a:r>
              <a:rPr lang="en-US" sz="2400" dirty="0"/>
              <a:t>: Approximate matching with </a:t>
            </a:r>
            <a:r>
              <a:rPr lang="en-US" sz="2400" dirty="0" err="1"/>
              <a:t>MinHash</a:t>
            </a:r>
            <a:endParaRPr lang="en-US" sz="2400" dirty="0"/>
          </a:p>
        </p:txBody>
      </p:sp>
      <p:sp>
        <p:nvSpPr>
          <p:cNvPr id="6" name="Content Placeholder 5">
            <a:extLst>
              <a:ext uri="{FF2B5EF4-FFF2-40B4-BE49-F238E27FC236}">
                <a16:creationId xmlns:a16="http://schemas.microsoft.com/office/drawing/2014/main" id="{3B4C14F1-80A0-D647-925B-B5CE5A1D2A41}"/>
              </a:ext>
            </a:extLst>
          </p:cNvPr>
          <p:cNvSpPr>
            <a:spLocks noGrp="1"/>
          </p:cNvSpPr>
          <p:nvPr>
            <p:ph sz="half" idx="2"/>
          </p:nvPr>
        </p:nvSpPr>
        <p:spPr>
          <a:xfrm>
            <a:off x="6321055" y="1825625"/>
            <a:ext cx="5181600" cy="4351338"/>
          </a:xfrm>
        </p:spPr>
        <p:txBody>
          <a:bodyPr>
            <a:normAutofit/>
          </a:bodyPr>
          <a:lstStyle/>
          <a:p>
            <a:pPr marL="0" indent="0">
              <a:lnSpc>
                <a:spcPct val="114000"/>
              </a:lnSpc>
              <a:buNone/>
            </a:pPr>
            <a:r>
              <a:rPr lang="en-US" sz="2400" b="1" cap="small" dirty="0" err="1"/>
              <a:t>ExactSubstr</a:t>
            </a:r>
            <a:r>
              <a:rPr lang="en-US" sz="2400" dirty="0"/>
              <a:t>: Exact matching of document substrings using a suffix array</a:t>
            </a:r>
          </a:p>
        </p:txBody>
      </p:sp>
      <p:sp>
        <p:nvSpPr>
          <p:cNvPr id="4" name="Slide Number Placeholder 3">
            <a:extLst>
              <a:ext uri="{FF2B5EF4-FFF2-40B4-BE49-F238E27FC236}">
                <a16:creationId xmlns:a16="http://schemas.microsoft.com/office/drawing/2014/main" id="{65CF959A-EA5F-B442-A740-8BEC8DEBCF94}"/>
              </a:ext>
            </a:extLst>
          </p:cNvPr>
          <p:cNvSpPr>
            <a:spLocks noGrp="1"/>
          </p:cNvSpPr>
          <p:nvPr>
            <p:ph type="sldNum" sz="quarter" idx="12"/>
          </p:nvPr>
        </p:nvSpPr>
        <p:spPr/>
        <p:txBody>
          <a:bodyPr/>
          <a:lstStyle/>
          <a:p>
            <a:fld id="{654E4DE7-2D08-6148-917C-4321D781EDEB}" type="slidenum">
              <a:rPr lang="en-US" smtClean="0"/>
              <a:t>98</a:t>
            </a:fld>
            <a:endParaRPr lang="en-US"/>
          </a:p>
        </p:txBody>
      </p:sp>
      <p:pic>
        <p:nvPicPr>
          <p:cNvPr id="7" name="Picture 6">
            <a:extLst>
              <a:ext uri="{FF2B5EF4-FFF2-40B4-BE49-F238E27FC236}">
                <a16:creationId xmlns:a16="http://schemas.microsoft.com/office/drawing/2014/main" id="{EAEBECF3-2584-EA40-B9C1-F288DEB1028A}"/>
              </a:ext>
            </a:extLst>
          </p:cNvPr>
          <p:cNvPicPr>
            <a:picLocks noChangeAspect="1"/>
          </p:cNvPicPr>
          <p:nvPr/>
        </p:nvPicPr>
        <p:blipFill>
          <a:blip r:embed="rId3"/>
          <a:stretch>
            <a:fillRect/>
          </a:stretch>
        </p:blipFill>
        <p:spPr>
          <a:xfrm flipH="1">
            <a:off x="6100397" y="1690688"/>
            <a:ext cx="53325" cy="4351339"/>
          </a:xfrm>
          <a:prstGeom prst="rect">
            <a:avLst/>
          </a:prstGeom>
        </p:spPr>
      </p:pic>
      <p:sp>
        <p:nvSpPr>
          <p:cNvPr id="10" name="TextBox 9">
            <a:extLst>
              <a:ext uri="{FF2B5EF4-FFF2-40B4-BE49-F238E27FC236}">
                <a16:creationId xmlns:a16="http://schemas.microsoft.com/office/drawing/2014/main" id="{E759EB5B-5D5A-DA4F-99EC-4C4B788A4C94}"/>
              </a:ext>
            </a:extLst>
          </p:cNvPr>
          <p:cNvSpPr txBox="1"/>
          <p:nvPr/>
        </p:nvSpPr>
        <p:spPr>
          <a:xfrm>
            <a:off x="133109" y="6262042"/>
            <a:ext cx="7101068" cy="461665"/>
          </a:xfrm>
          <a:prstGeom prst="rect">
            <a:avLst/>
          </a:prstGeom>
          <a:noFill/>
        </p:spPr>
        <p:txBody>
          <a:bodyPr wrap="square">
            <a:spAutoFit/>
          </a:bodyPr>
          <a:lstStyle/>
          <a:p>
            <a:pPr marL="11113">
              <a:buNone/>
            </a:pPr>
            <a:r>
              <a:rPr lang="en-US" sz="1200" dirty="0">
                <a:solidFill>
                  <a:schemeClr val="bg1">
                    <a:lumMod val="50000"/>
                  </a:schemeClr>
                </a:solidFill>
                <a:latin typeface="+mj-lt"/>
              </a:rPr>
              <a:t>Katherine Lee*, </a:t>
            </a:r>
            <a:r>
              <a:rPr lang="en-US" sz="1200" b="1" u="sng" dirty="0">
                <a:solidFill>
                  <a:schemeClr val="bg1">
                    <a:lumMod val="50000"/>
                  </a:schemeClr>
                </a:solidFill>
                <a:latin typeface="+mj-lt"/>
              </a:rPr>
              <a:t>Daphne Ippolito</a:t>
            </a:r>
            <a:r>
              <a:rPr lang="en-US" sz="1200" dirty="0">
                <a:solidFill>
                  <a:schemeClr val="bg1">
                    <a:lumMod val="50000"/>
                  </a:schemeClr>
                </a:solidFill>
                <a:latin typeface="+mj-lt"/>
              </a:rPr>
              <a:t>*, Andrew Nystrom, </a:t>
            </a:r>
            <a:r>
              <a:rPr lang="en-US" sz="1200" dirty="0" err="1">
                <a:solidFill>
                  <a:schemeClr val="bg1">
                    <a:lumMod val="50000"/>
                  </a:schemeClr>
                </a:solidFill>
                <a:latin typeface="+mj-lt"/>
              </a:rPr>
              <a:t>Chiyuan</a:t>
            </a:r>
            <a:r>
              <a:rPr lang="en-US" sz="1200" dirty="0">
                <a:solidFill>
                  <a:schemeClr val="bg1">
                    <a:lumMod val="50000"/>
                  </a:schemeClr>
                </a:solidFill>
                <a:latin typeface="+mj-lt"/>
              </a:rPr>
              <a:t> Zhang, Douglas Eck, Chris </a:t>
            </a:r>
            <a:r>
              <a:rPr lang="en-US" sz="1200" dirty="0" err="1">
                <a:solidFill>
                  <a:schemeClr val="bg1">
                    <a:lumMod val="50000"/>
                  </a:schemeClr>
                </a:solidFill>
                <a:latin typeface="+mj-lt"/>
              </a:rPr>
              <a:t>Callison</a:t>
            </a:r>
            <a:r>
              <a:rPr lang="en-US" sz="1200" dirty="0">
                <a:solidFill>
                  <a:schemeClr val="bg1">
                    <a:lumMod val="50000"/>
                  </a:schemeClr>
                </a:solidFill>
                <a:latin typeface="+mj-lt"/>
              </a:rPr>
              <a:t>-Burch, and Nicholas </a:t>
            </a:r>
            <a:r>
              <a:rPr lang="en-US" sz="1200" dirty="0" err="1">
                <a:solidFill>
                  <a:schemeClr val="bg1">
                    <a:lumMod val="50000"/>
                  </a:schemeClr>
                </a:solidFill>
                <a:latin typeface="+mj-lt"/>
              </a:rPr>
              <a:t>Carlini</a:t>
            </a:r>
            <a:r>
              <a:rPr lang="en-US" sz="1200" dirty="0">
                <a:solidFill>
                  <a:schemeClr val="bg1">
                    <a:lumMod val="50000"/>
                  </a:schemeClr>
                </a:solidFill>
                <a:latin typeface="+mj-lt"/>
              </a:rPr>
              <a:t>. "Deduplicating Training Data makes Language Models Better." In ACL 2022.</a:t>
            </a:r>
          </a:p>
        </p:txBody>
      </p:sp>
      <p:graphicFrame>
        <p:nvGraphicFramePr>
          <p:cNvPr id="11" name="Chart 10">
            <a:extLst>
              <a:ext uri="{FF2B5EF4-FFF2-40B4-BE49-F238E27FC236}">
                <a16:creationId xmlns:a16="http://schemas.microsoft.com/office/drawing/2014/main" id="{2096046E-EE4F-EB46-AB27-33FA4E78775A}"/>
              </a:ext>
            </a:extLst>
          </p:cNvPr>
          <p:cNvGraphicFramePr>
            <a:graphicFrameLocks/>
          </p:cNvGraphicFramePr>
          <p:nvPr>
            <p:extLst>
              <p:ext uri="{D42A27DB-BD31-4B8C-83A1-F6EECF244321}">
                <p14:modId xmlns:p14="http://schemas.microsoft.com/office/powerpoint/2010/main" val="2627090768"/>
              </p:ext>
            </p:extLst>
          </p:nvPr>
        </p:nvGraphicFramePr>
        <p:xfrm>
          <a:off x="900319" y="3148013"/>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3701AD70-A94A-314E-8AF7-66205565D6A2}"/>
              </a:ext>
            </a:extLst>
          </p:cNvPr>
          <p:cNvGraphicFramePr>
            <a:graphicFrameLocks/>
          </p:cNvGraphicFramePr>
          <p:nvPr>
            <p:extLst>
              <p:ext uri="{D42A27DB-BD31-4B8C-83A1-F6EECF244321}">
                <p14:modId xmlns:p14="http://schemas.microsoft.com/office/powerpoint/2010/main" val="2037651792"/>
              </p:ext>
            </p:extLst>
          </p:nvPr>
        </p:nvGraphicFramePr>
        <p:xfrm>
          <a:off x="6551428" y="3148013"/>
          <a:ext cx="457200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943904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3EC7B-58ED-7B45-9E84-0770111B40BD}"/>
              </a:ext>
            </a:extLst>
          </p:cNvPr>
          <p:cNvSpPr>
            <a:spLocks noGrp="1"/>
          </p:cNvSpPr>
          <p:nvPr>
            <p:ph type="title"/>
          </p:nvPr>
        </p:nvSpPr>
        <p:spPr/>
        <p:txBody>
          <a:bodyPr/>
          <a:lstStyle/>
          <a:p>
            <a:r>
              <a:rPr lang="en-US" dirty="0"/>
              <a:t>Experimental Design</a:t>
            </a:r>
          </a:p>
        </p:txBody>
      </p:sp>
      <p:sp>
        <p:nvSpPr>
          <p:cNvPr id="3" name="Content Placeholder 2">
            <a:extLst>
              <a:ext uri="{FF2B5EF4-FFF2-40B4-BE49-F238E27FC236}">
                <a16:creationId xmlns:a16="http://schemas.microsoft.com/office/drawing/2014/main" id="{F029E623-0FB4-1749-95FE-4688F5E5A605}"/>
              </a:ext>
            </a:extLst>
          </p:cNvPr>
          <p:cNvSpPr>
            <a:spLocks noGrp="1"/>
          </p:cNvSpPr>
          <p:nvPr>
            <p:ph idx="1"/>
          </p:nvPr>
        </p:nvSpPr>
        <p:spPr>
          <a:xfrm>
            <a:off x="838199" y="1825625"/>
            <a:ext cx="11002702" cy="4351338"/>
          </a:xfrm>
        </p:spPr>
        <p:txBody>
          <a:bodyPr/>
          <a:lstStyle/>
          <a:p>
            <a:r>
              <a:rPr lang="en-US" dirty="0"/>
              <a:t>We trained three 1.5B parameter neural language models, one each on:</a:t>
            </a:r>
          </a:p>
          <a:p>
            <a:pPr lvl="1"/>
            <a:r>
              <a:rPr lang="en-US" dirty="0"/>
              <a:t>The original C4 dataset</a:t>
            </a:r>
          </a:p>
          <a:p>
            <a:pPr lvl="1"/>
            <a:r>
              <a:rPr lang="en-US" dirty="0"/>
              <a:t>C4 deduplicated with </a:t>
            </a:r>
            <a:r>
              <a:rPr lang="en-US" cap="small" dirty="0" err="1"/>
              <a:t>NearDup</a:t>
            </a:r>
            <a:endParaRPr lang="en-US" cap="small" dirty="0"/>
          </a:p>
          <a:p>
            <a:pPr lvl="1"/>
            <a:r>
              <a:rPr lang="en-US" dirty="0"/>
              <a:t>C4 deduplicated with </a:t>
            </a:r>
            <a:r>
              <a:rPr lang="en-US" cap="small" dirty="0" err="1"/>
              <a:t>ApproxSbtr</a:t>
            </a:r>
            <a:endParaRPr lang="en-US" cap="small" dirty="0"/>
          </a:p>
          <a:p>
            <a:r>
              <a:rPr lang="en-US" dirty="0"/>
              <a:t>For each model, we measured:</a:t>
            </a:r>
          </a:p>
          <a:p>
            <a:pPr lvl="1"/>
            <a:r>
              <a:rPr lang="en-US" dirty="0"/>
              <a:t>The perplexity on evaluation datasets.</a:t>
            </a:r>
          </a:p>
          <a:p>
            <a:pPr lvl="1"/>
            <a:r>
              <a:rPr lang="en-US" dirty="0"/>
              <a:t>The amount of memorized content the model is capable of generating.</a:t>
            </a:r>
          </a:p>
        </p:txBody>
      </p:sp>
      <p:sp>
        <p:nvSpPr>
          <p:cNvPr id="4" name="Slide Number Placeholder 3">
            <a:extLst>
              <a:ext uri="{FF2B5EF4-FFF2-40B4-BE49-F238E27FC236}">
                <a16:creationId xmlns:a16="http://schemas.microsoft.com/office/drawing/2014/main" id="{18D61D86-3EE3-7A46-98E4-4A26CB3D9C84}"/>
              </a:ext>
            </a:extLst>
          </p:cNvPr>
          <p:cNvSpPr>
            <a:spLocks noGrp="1"/>
          </p:cNvSpPr>
          <p:nvPr>
            <p:ph type="sldNum" sz="quarter" idx="12"/>
          </p:nvPr>
        </p:nvSpPr>
        <p:spPr/>
        <p:txBody>
          <a:bodyPr/>
          <a:lstStyle/>
          <a:p>
            <a:fld id="{654E4DE7-2D08-6148-917C-4321D781EDEB}" type="slidenum">
              <a:rPr lang="en-US" smtClean="0"/>
              <a:t>99</a:t>
            </a:fld>
            <a:endParaRPr lang="en-US"/>
          </a:p>
        </p:txBody>
      </p:sp>
      <p:sp>
        <p:nvSpPr>
          <p:cNvPr id="5" name="TextBox 4">
            <a:extLst>
              <a:ext uri="{FF2B5EF4-FFF2-40B4-BE49-F238E27FC236}">
                <a16:creationId xmlns:a16="http://schemas.microsoft.com/office/drawing/2014/main" id="{43285280-DB2C-A64E-859A-5E2F134C3A7C}"/>
              </a:ext>
            </a:extLst>
          </p:cNvPr>
          <p:cNvSpPr txBox="1"/>
          <p:nvPr/>
        </p:nvSpPr>
        <p:spPr>
          <a:xfrm>
            <a:off x="133109" y="6262042"/>
            <a:ext cx="7101068" cy="461665"/>
          </a:xfrm>
          <a:prstGeom prst="rect">
            <a:avLst/>
          </a:prstGeom>
          <a:noFill/>
        </p:spPr>
        <p:txBody>
          <a:bodyPr wrap="square">
            <a:spAutoFit/>
          </a:bodyPr>
          <a:lstStyle/>
          <a:p>
            <a:pPr marL="11113">
              <a:buNone/>
            </a:pPr>
            <a:r>
              <a:rPr lang="en-US" sz="1200" dirty="0">
                <a:solidFill>
                  <a:schemeClr val="bg1">
                    <a:lumMod val="50000"/>
                  </a:schemeClr>
                </a:solidFill>
                <a:latin typeface="+mj-lt"/>
              </a:rPr>
              <a:t>Katherine Lee*, </a:t>
            </a:r>
            <a:r>
              <a:rPr lang="en-US" sz="1200" b="1" u="sng" dirty="0">
                <a:solidFill>
                  <a:schemeClr val="bg1">
                    <a:lumMod val="50000"/>
                  </a:schemeClr>
                </a:solidFill>
                <a:latin typeface="+mj-lt"/>
              </a:rPr>
              <a:t>Daphne Ippolito</a:t>
            </a:r>
            <a:r>
              <a:rPr lang="en-US" sz="1200" dirty="0">
                <a:solidFill>
                  <a:schemeClr val="bg1">
                    <a:lumMod val="50000"/>
                  </a:schemeClr>
                </a:solidFill>
                <a:latin typeface="+mj-lt"/>
              </a:rPr>
              <a:t>*, Andrew Nystrom, </a:t>
            </a:r>
            <a:r>
              <a:rPr lang="en-US" sz="1200" dirty="0" err="1">
                <a:solidFill>
                  <a:schemeClr val="bg1">
                    <a:lumMod val="50000"/>
                  </a:schemeClr>
                </a:solidFill>
                <a:latin typeface="+mj-lt"/>
              </a:rPr>
              <a:t>Chiyuan</a:t>
            </a:r>
            <a:r>
              <a:rPr lang="en-US" sz="1200" dirty="0">
                <a:solidFill>
                  <a:schemeClr val="bg1">
                    <a:lumMod val="50000"/>
                  </a:schemeClr>
                </a:solidFill>
                <a:latin typeface="+mj-lt"/>
              </a:rPr>
              <a:t> Zhang, Douglas Eck, Chris </a:t>
            </a:r>
            <a:r>
              <a:rPr lang="en-US" sz="1200" dirty="0" err="1">
                <a:solidFill>
                  <a:schemeClr val="bg1">
                    <a:lumMod val="50000"/>
                  </a:schemeClr>
                </a:solidFill>
                <a:latin typeface="+mj-lt"/>
              </a:rPr>
              <a:t>Callison</a:t>
            </a:r>
            <a:r>
              <a:rPr lang="en-US" sz="1200" dirty="0">
                <a:solidFill>
                  <a:schemeClr val="bg1">
                    <a:lumMod val="50000"/>
                  </a:schemeClr>
                </a:solidFill>
                <a:latin typeface="+mj-lt"/>
              </a:rPr>
              <a:t>-Burch, and Nicholas </a:t>
            </a:r>
            <a:r>
              <a:rPr lang="en-US" sz="1200" dirty="0" err="1">
                <a:solidFill>
                  <a:schemeClr val="bg1">
                    <a:lumMod val="50000"/>
                  </a:schemeClr>
                </a:solidFill>
                <a:latin typeface="+mj-lt"/>
              </a:rPr>
              <a:t>Carlini</a:t>
            </a:r>
            <a:r>
              <a:rPr lang="en-US" sz="1200" dirty="0">
                <a:solidFill>
                  <a:schemeClr val="bg1">
                    <a:lumMod val="50000"/>
                  </a:schemeClr>
                </a:solidFill>
                <a:latin typeface="+mj-lt"/>
              </a:rPr>
              <a:t>. "Deduplicating Training Data makes Language Models Better." In ACL 2022.</a:t>
            </a:r>
          </a:p>
        </p:txBody>
      </p:sp>
    </p:spTree>
    <p:extLst>
      <p:ext uri="{BB962C8B-B14F-4D97-AF65-F5344CB8AC3E}">
        <p14:creationId xmlns:p14="http://schemas.microsoft.com/office/powerpoint/2010/main" val="289762363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124108</TotalTime>
  <Words>10343</Words>
  <Application>Microsoft Macintosh PowerPoint</Application>
  <PresentationFormat>Widescreen</PresentationFormat>
  <Paragraphs>1044</Paragraphs>
  <Slides>119</Slides>
  <Notes>86</Notes>
  <HiddenSlides>21</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119</vt:i4>
      </vt:variant>
    </vt:vector>
  </HeadingPairs>
  <TitlesOfParts>
    <vt:vector size="125" baseType="lpstr">
      <vt:lpstr>Andale Mono</vt:lpstr>
      <vt:lpstr>Arial</vt:lpstr>
      <vt:lpstr>Calibri</vt:lpstr>
      <vt:lpstr>Calibri Light</vt:lpstr>
      <vt:lpstr>Cambria Math</vt:lpstr>
      <vt:lpstr>Office Theme</vt:lpstr>
      <vt:lpstr>Understanding the Limitations of Using Large Language Models for Text Generation</vt:lpstr>
      <vt:lpstr>The Imitation Game</vt:lpstr>
      <vt:lpstr>Thesis: Understanding the Limitations of Using Large Language Models for Text Generation</vt:lpstr>
      <vt:lpstr>Text Summarization</vt:lpstr>
      <vt:lpstr>Text Summarization</vt:lpstr>
      <vt:lpstr>Style Transfer</vt:lpstr>
      <vt:lpstr>Style Transfer</vt:lpstr>
      <vt:lpstr>Thesis: Understanding the Limitations of Using Large Language Models for Text Generation</vt:lpstr>
      <vt:lpstr>Thesis: Understanding the Limitations of Using Large Language Models for Text Generation</vt:lpstr>
      <vt:lpstr>Models Continue to Get Bigger</vt:lpstr>
      <vt:lpstr>What are the implications?</vt:lpstr>
      <vt:lpstr>What are the implications?</vt:lpstr>
      <vt:lpstr>Thesis Statement</vt:lpstr>
      <vt:lpstr>Here is what I did in thesis proposal.</vt:lpstr>
      <vt:lpstr>Thesis Outline</vt:lpstr>
      <vt:lpstr>Thesis Outline</vt:lpstr>
      <vt:lpstr>Talk Outline</vt:lpstr>
      <vt:lpstr>PowerPoint Presentation</vt:lpstr>
      <vt:lpstr>Enabling Applications in Creative Writing Detecting Machine-Generated Text Measuring and Mitigating Memorization Thesis Takeaways</vt:lpstr>
      <vt:lpstr>TODOs</vt:lpstr>
      <vt:lpstr>Why work on creativity?</vt:lpstr>
      <vt:lpstr>PowerPoint Presentation</vt:lpstr>
      <vt:lpstr>Wordcraft Text Editor</vt:lpstr>
      <vt:lpstr>Wordcraft Text Editor</vt:lpstr>
      <vt:lpstr>Wordcraft Text Editor</vt:lpstr>
      <vt:lpstr>Wordcraft Text Editor</vt:lpstr>
      <vt:lpstr>Chatbot interface</vt:lpstr>
      <vt:lpstr>Controls in Wordcraft</vt:lpstr>
      <vt:lpstr>Controls in Wordcraft</vt:lpstr>
      <vt:lpstr>Wordcraft User Study: Novice Writers</vt:lpstr>
      <vt:lpstr>Controls in ⭐Updated⭐ Wordcraft</vt:lpstr>
      <vt:lpstr>Wordcraft User Study: Experienced Writers</vt:lpstr>
      <vt:lpstr>How did writers successfully use Wordcraft?</vt:lpstr>
      <vt:lpstr>How did writers successfully use Wordcraft?</vt:lpstr>
      <vt:lpstr>How did the system fail?</vt:lpstr>
      <vt:lpstr>How did the chatbot fail?</vt:lpstr>
      <vt:lpstr>Enabling Applications in Creative Writing Detecting Machine-Generated Text Measuring and Mitigating Memorization Thesis Takeaways</vt:lpstr>
      <vt:lpstr>The Detection Task</vt:lpstr>
      <vt:lpstr>Is this text machine-generated?</vt:lpstr>
      <vt:lpstr>Is this text machine-generated? Answer: yes</vt:lpstr>
      <vt:lpstr>Is this text machine-generated? Answer: yes</vt:lpstr>
      <vt:lpstr>Is this text machine-generated? Answer: yes</vt:lpstr>
      <vt:lpstr>Is this text machine-generated? Answer: yes</vt:lpstr>
      <vt:lpstr>What does the real Wikipedia article look like?</vt:lpstr>
      <vt:lpstr>Do automatic classifiers and human raters detect the same text as machine-generated?</vt:lpstr>
      <vt:lpstr>How does text generation work?</vt:lpstr>
      <vt:lpstr>How does text generation work?</vt:lpstr>
      <vt:lpstr>Three Common Decoding Methods</vt:lpstr>
      <vt:lpstr>Three Common Decoding Methods</vt:lpstr>
      <vt:lpstr>Three Common Decoding Methods</vt:lpstr>
      <vt:lpstr>Three Common Decoding Methods</vt:lpstr>
      <vt:lpstr>Three Common Decoding Methods</vt:lpstr>
      <vt:lpstr>Experimental Design</vt:lpstr>
      <vt:lpstr>Experimental Design</vt:lpstr>
      <vt:lpstr>Results</vt:lpstr>
      <vt:lpstr>Results</vt:lpstr>
      <vt:lpstr>Results</vt:lpstr>
      <vt:lpstr>PowerPoint Presentation</vt:lpstr>
      <vt:lpstr>Caveats for Real World Automatic Detection</vt:lpstr>
      <vt:lpstr>Can we gamify the detection text in order to conduct a largescale study of human detection ability?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collected over 21,000 annotations from 241 students taking an AI course at Penn.</vt:lpstr>
      <vt:lpstr>Results from RoFT Player Study</vt:lpstr>
      <vt:lpstr>Results from RoFT Player Study</vt:lpstr>
      <vt:lpstr>Results from RoFT Player Study</vt:lpstr>
      <vt:lpstr>Results from RoFT Player Study</vt:lpstr>
      <vt:lpstr>Results from RoFT Player Study</vt:lpstr>
      <vt:lpstr>Results from RoFT Player Study</vt:lpstr>
      <vt:lpstr>Inconclusive Results that Need More Exploration</vt:lpstr>
      <vt:lpstr>Is this text machine-generated?</vt:lpstr>
      <vt:lpstr>Is this text machine-generated? Yes and no.</vt:lpstr>
      <vt:lpstr>Enabling Applications in Creative Writing Detecting Machine-Generated Text Measuring and Mitigating Memorization Thesis Takeaways</vt:lpstr>
      <vt:lpstr>When is memorization good vs. problematic?</vt:lpstr>
      <vt:lpstr>In my dissertation work, I consider all generations which copy verbatim from the training set to be problematic.</vt:lpstr>
      <vt:lpstr>Definition of Memorization</vt:lpstr>
      <vt:lpstr>Measuring Extractable Memorization</vt:lpstr>
      <vt:lpstr>Findings: Factors that Increase Memorization Tendencies</vt:lpstr>
      <vt:lpstr>Definition of Memorization</vt:lpstr>
      <vt:lpstr>How much memorized text can we extract?</vt:lpstr>
      <vt:lpstr>Factors that increase likelihood of memorization</vt:lpstr>
      <vt:lpstr>Factors that increase likelihood of memorization</vt:lpstr>
      <vt:lpstr>Three Strategies to Reduce Memorization</vt:lpstr>
      <vt:lpstr>Three Strategies to Reduce Memorization</vt:lpstr>
      <vt:lpstr>Three Strategies to Reduce Memorization</vt:lpstr>
      <vt:lpstr>Training on deduplicated data reduces memorization.</vt:lpstr>
      <vt:lpstr>Good Deduplication is Difficult</vt:lpstr>
      <vt:lpstr>Good Deduplication is Difficult</vt:lpstr>
      <vt:lpstr>Good Deduplication is Difficult</vt:lpstr>
      <vt:lpstr>Good Deduplication is Difficult</vt:lpstr>
      <vt:lpstr>Previous Deduplication Efforts were Insufficient</vt:lpstr>
      <vt:lpstr>Our Proposed Deduplication Methods</vt:lpstr>
      <vt:lpstr>Our Proposed Deduplication Methods</vt:lpstr>
      <vt:lpstr>Experimental Design</vt:lpstr>
      <vt:lpstr>Evaluating Language Models with Perplexity</vt:lpstr>
      <vt:lpstr>Evaluating Language Models with Perplexity</vt:lpstr>
      <vt:lpstr>Impact of Deduplication on Perplexity</vt:lpstr>
      <vt:lpstr>Impact of Deduplication on Perplexity</vt:lpstr>
      <vt:lpstr>Impact of Deduplication on Unprompted Memorization</vt:lpstr>
      <vt:lpstr>Language Generation and Creativity Detecting Generated Text The Risks of Memorization Thesis Takeaways</vt:lpstr>
      <vt:lpstr>Text generation involves tradeoffs.</vt:lpstr>
      <vt:lpstr>More attention needs to be paid to training dataset selection.</vt:lpstr>
      <vt:lpstr>Detection of generated text is getting harder but no less important.</vt:lpstr>
      <vt:lpstr>Memorization and plagiarism are serious concerns but hard to define.</vt:lpstr>
      <vt:lpstr>Supporting many tasks from fewer models is valuable.</vt:lpstr>
      <vt:lpstr>Evaluation in real-world settings reveals the weaknesses of state-of-the-art NLG.</vt:lpstr>
      <vt:lpstr>Thank you to all my collaborators.</vt:lpstr>
      <vt:lpstr>   Questions?</vt:lpstr>
      <vt:lpstr>PowerPoint Presentation</vt:lpstr>
      <vt:lpstr>   EXTRA SLIDES</vt:lpstr>
      <vt:lpstr>Experimental Design for Human Detection</vt:lpstr>
      <vt:lpstr>Experimental Design for Human Detection</vt:lpstr>
      <vt:lpstr>Factors that increase likelihood of memorization</vt:lpstr>
      <vt:lpstr>Our Proposed Deduplication Methods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Limitations of Large Language Models</dc:title>
  <dc:creator>Microsoft Office User</dc:creator>
  <cp:lastModifiedBy>Callison-Burch, Christopher</cp:lastModifiedBy>
  <cp:revision>138</cp:revision>
  <dcterms:created xsi:type="dcterms:W3CDTF">2022-01-29T19:31:34Z</dcterms:created>
  <dcterms:modified xsi:type="dcterms:W3CDTF">2022-09-20T14:42:37Z</dcterms:modified>
</cp:coreProperties>
</file>